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5" r:id="rId4"/>
    <p:sldId id="266" r:id="rId5"/>
    <p:sldId id="270" r:id="rId6"/>
    <p:sldId id="272" r:id="rId7"/>
    <p:sldId id="282" r:id="rId8"/>
    <p:sldId id="273" r:id="rId9"/>
    <p:sldId id="274" r:id="rId10"/>
    <p:sldId id="285" r:id="rId11"/>
    <p:sldId id="284" r:id="rId12"/>
    <p:sldId id="286" r:id="rId13"/>
    <p:sldId id="279" r:id="rId14"/>
    <p:sldId id="288" r:id="rId15"/>
    <p:sldId id="290" r:id="rId16"/>
    <p:sldId id="291" r:id="rId17"/>
    <p:sldId id="292" r:id="rId18"/>
    <p:sldId id="289" r:id="rId19"/>
    <p:sldId id="275" r:id="rId20"/>
    <p:sldId id="278" r:id="rId21"/>
    <p:sldId id="283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«Ясли-сад «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Витоша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Познавательный проект:</a:t>
            </a:r>
          </a:p>
          <a:p>
            <a:pPr algn="ctr"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«Овощи и фрукты полезные продукты»</a:t>
            </a:r>
          </a:p>
          <a:p>
            <a:pPr algn="ctr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младшая группа</a:t>
            </a:r>
          </a:p>
          <a:p>
            <a:pPr algn="ctr">
              <a:buNone/>
            </a:pP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Воспитатель: Петренко Н.О</a:t>
            </a:r>
          </a:p>
          <a:p>
            <a:pPr algn="ctr">
              <a:buNone/>
            </a:pP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Черноморское,2021</a:t>
            </a:r>
          </a:p>
          <a:p>
            <a:pPr algn="r">
              <a:buNone/>
            </a:pP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6DB84-1C33-4E46-AB55-592EAF266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04" y="3212976"/>
            <a:ext cx="8617396" cy="3384376"/>
          </a:xfrm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Пальчиковая гимнастика: «Овощи».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совершенствовать навыки движения по подражанию действиям взрослого.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Беседа: «О необходимости мытья фруктов и овощей перед едой».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дать знания о необходимости мытья фруктов и овощей перед едой.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игры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u="sng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«Чудесный мешочек»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показать детям,  как можно обследовать фрукты и овощи при помощи зрительных, и тактильных ощущений.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u="sng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«Что где растёт».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упражнять в назывании овощей и фруктов и места их произрастания.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u="sng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«Магазин овощей и фруктов».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учить детей называть овощи и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фрукты,а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также их классифицировать.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u="sng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«Сварим компот и борщ».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учить согласовывать в речи существительные с прилагательными, обозначающими форму, цвет овощей, фруктов, ягод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u="sng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«Собери целое».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учить детей собирать целый предмет из нескольких частей.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83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469F52C-5BAA-4E66-96C2-CD623256C402}"/>
              </a:ext>
            </a:extLst>
          </p:cNvPr>
          <p:cNvSpPr/>
          <p:nvPr/>
        </p:nvSpPr>
        <p:spPr>
          <a:xfrm>
            <a:off x="287524" y="548680"/>
            <a:ext cx="85689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Сюжетно-ролевая игра «Магазин овощей и фруктов».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закрепить знания детей об обобщающем понятии «магазин», а также знания об овощах и фруктах. развивать умение осуществлять игровые действия, распределять роли и действовать согласно принятой на себя роли; воспитывать дружелюбное отношение друг к другу. Прививать элементы навыков социального общения, развивать ролевой диалог «продавец – покупатель», «покупатель-покупатель»</a:t>
            </a:r>
            <a:b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F0B245-79A3-47E2-AF00-0D9E33C836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5" y="2849164"/>
            <a:ext cx="2459250" cy="3279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90DFC4-8AD6-4011-B0FD-897424A56D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009" y="2827776"/>
            <a:ext cx="2459250" cy="3279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5B7CBF-E4DC-4328-A940-00E9CB6FEF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375" y="2849164"/>
            <a:ext cx="2459250" cy="32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44092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469F52C-5BAA-4E66-96C2-CD623256C402}"/>
              </a:ext>
            </a:extLst>
          </p:cNvPr>
          <p:cNvSpPr/>
          <p:nvPr/>
        </p:nvSpPr>
        <p:spPr>
          <a:xfrm>
            <a:off x="287524" y="332656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z="3200">
                <a:solidFill>
                  <a:srgbClr val="FF0000"/>
                </a:solidFill>
                <a:latin charset="0" pitchFamily="18" typeface="Times New Roman"/>
                <a:ea charset="0" pitchFamily="34" typeface="Calibri"/>
                <a:cs charset="0" pitchFamily="18" typeface="Times New Roman"/>
              </a:rPr>
              <a:t>Дидактические игры</a:t>
            </a:r>
            <a:br>
              <a:rPr dirty="0" lang="ru-RU" sz="2000">
                <a:latin charset="0" pitchFamily="18" typeface="Times New Roman"/>
                <a:ea charset="0" pitchFamily="34" typeface="Calibri"/>
                <a:cs charset="0" pitchFamily="18" typeface="Times New Roman"/>
              </a:rPr>
            </a:br>
            <a:br>
              <a:rPr dirty="0" lang="ru-RU">
                <a:latin charset="0" pitchFamily="18" typeface="Times New Roman"/>
                <a:ea charset="0" pitchFamily="34" typeface="Calibri"/>
                <a:cs charset="0" pitchFamily="18" typeface="Times New Roman"/>
              </a:rPr>
            </a:br>
            <a:endParaRPr dirty="0"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638EDF-917A-4F3B-B7BC-E49662B0AB88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 t="-25591"/>
          <a:stretch/>
        </p:blipFill>
        <p:spPr>
          <a:xfrm>
            <a:off x="4992372" y="2232361"/>
            <a:ext cx="3182684" cy="45033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C176C2-B919-47D9-A797-AD30BF1B1164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" l="79" r="31" t="-4990"/>
          <a:stretch/>
        </p:blipFill>
        <p:spPr>
          <a:xfrm>
            <a:off x="593083" y="3702541"/>
            <a:ext cx="3744417" cy="30331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A9E6D4-E925-4B6E-9F9A-EB1BEA3B6370}"/>
              </a:ext>
            </a:extLst>
          </p:cNvPr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856" y="902043"/>
            <a:ext cx="3744416" cy="28083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E8FDA91-7BE7-43CD-AEC9-3992CD08C666}"/>
              </a:ext>
            </a:extLst>
          </p:cNvPr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41" y="902042"/>
            <a:ext cx="3744417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43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259632" y="576687"/>
            <a:ext cx="85689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Трудовая деятельность. «Посадка лука»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A66BAE-B368-434C-97B9-4E599A0E1A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0768"/>
            <a:ext cx="3529368" cy="47058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FA38B5-7CD7-46D3-94BD-11F7B68A05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61" y="1174105"/>
            <a:ext cx="3529368" cy="47058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83396" y="404664"/>
            <a:ext cx="85689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ru-RU" sz="2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НОД Ознакомление с природой « Наши друзья-овощи и фрукты»</a:t>
            </a:r>
            <a:endParaRPr b="0" baseline="0" cap="none" dirty="0" i="0" kumimoji="0" lang="ru-RU" normalizeH="0" strike="noStrike" sz="2000" u="none">
              <a:ln>
                <a:noFill/>
              </a:ln>
              <a:solidFill>
                <a:srgbClr val="C00000"/>
              </a:solidFill>
              <a:effectLst/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6683E1-7F25-4C2E-AD2D-CED68A0724E6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" l="-11669" r="96" t="141"/>
          <a:stretch/>
        </p:blipFill>
        <p:spPr>
          <a:xfrm>
            <a:off x="-144247" y="3893451"/>
            <a:ext cx="4567640" cy="27609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770863-C8C1-48AE-80FC-57867B54C75A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"/>
          <a:stretch/>
        </p:blipFill>
        <p:spPr>
          <a:xfrm>
            <a:off x="1403648" y="1024440"/>
            <a:ext cx="2733768" cy="26436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E127E1-1183-44A1-A9FC-D4277636FEAE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" l="-3483" r="24" t="73"/>
          <a:stretch/>
        </p:blipFill>
        <p:spPr>
          <a:xfrm>
            <a:off x="5148064" y="804774"/>
            <a:ext cx="2733768" cy="30829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1DA4DC-EF9A-4740-AA85-578EB9DA6542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081" t="1"/>
          <a:stretch/>
        </p:blipFill>
        <p:spPr>
          <a:xfrm>
            <a:off x="4728709" y="4000491"/>
            <a:ext cx="3960327" cy="29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16779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899592" y="692696"/>
            <a:ext cx="85689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baseline="0" cap="none" dirty="0" i="0" kumimoji="0" lang="ru-RU" normalizeH="0" strike="noStrike" sz="2400" u="none">
                <a:ln>
                  <a:noFill/>
                </a:ln>
                <a:solidFill>
                  <a:srgbClr val="C00000"/>
                </a:solidFill>
                <a:effectLst/>
                <a:latin charset="0" pitchFamily="18" typeface="Times New Roman"/>
                <a:cs charset="0" pitchFamily="18" typeface="Times New Roman"/>
              </a:rPr>
              <a:t>Н</a:t>
            </a:r>
            <a:r>
              <a:rPr b="1" dirty="0" lang="ru-RU" sz="24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ОД Развитие речи «Описание овощей и фруктов»</a:t>
            </a:r>
            <a:endParaRPr b="0" baseline="0" cap="none" dirty="0" i="0" kumimoji="0" lang="ru-RU" normalizeH="0" strike="noStrike" sz="2400" u="none">
              <a:ln>
                <a:noFill/>
              </a:ln>
              <a:solidFill>
                <a:srgbClr val="C00000"/>
              </a:solidFill>
              <a:effectLst/>
              <a:latin charset="0" pitchFamily="18" typeface="Times New Roman"/>
              <a:cs charset="0" pitchFamily="18" typeface="Times New Roman"/>
            </a:endParaRPr>
          </a:p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b="0" baseline="0" cap="none" dirty="0" i="0" kumimoji="0" lang="ru-RU" normalizeH="0" strike="noStrike" sz="2000" u="none">
              <a:ln>
                <a:noFill/>
              </a:ln>
              <a:solidFill>
                <a:schemeClr val="tx1"/>
              </a:solidFill>
              <a:effectLst/>
              <a:latin charset="0" pitchFamily="18" typeface="Times New Roman"/>
              <a:ea charset="0" pitchFamily="34" typeface="Calibri"/>
              <a:cs charset="0" pitchFamily="18" typeface="Times New Roman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F9118D-A121-4787-B365-2018523FACAF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" t="48"/>
          <a:stretch/>
        </p:blipFill>
        <p:spPr>
          <a:xfrm>
            <a:off x="3327118" y="1661820"/>
            <a:ext cx="2736303" cy="35343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8B850E-3E2D-4FE4-A01B-197AFF6BE7C3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"/>
          <a:stretch/>
        </p:blipFill>
        <p:spPr>
          <a:xfrm>
            <a:off x="107504" y="1661819"/>
            <a:ext cx="2952328" cy="35343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57C7A9-7441-476C-BC5F-9DAEC8B82275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 t="48"/>
          <a:stretch/>
        </p:blipFill>
        <p:spPr>
          <a:xfrm>
            <a:off x="6313082" y="1661820"/>
            <a:ext cx="2664296" cy="353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75749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67544" y="764704"/>
            <a:ext cx="85689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baseline="0" cap="none" dirty="0" i="0" kumimoji="0" lang="ru-RU" normalizeH="0" strike="noStrike" sz="2400" u="none">
                <a:ln>
                  <a:noFill/>
                </a:ln>
                <a:solidFill>
                  <a:srgbClr val="C00000"/>
                </a:solidFill>
                <a:effectLst/>
                <a:latin charset="0" pitchFamily="18" typeface="Times New Roman"/>
                <a:cs charset="0" pitchFamily="18" typeface="Times New Roman"/>
              </a:rPr>
              <a:t>Н</a:t>
            </a:r>
            <a:r>
              <a:rPr b="1" dirty="0" lang="ru-RU" sz="24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ОД ФЭМП «Один. Много»</a:t>
            </a:r>
            <a:endParaRPr b="0" baseline="0" cap="none" dirty="0" i="0" kumimoji="0" lang="ru-RU" normalizeH="0" strike="noStrike" sz="2400" u="none">
              <a:ln>
                <a:noFill/>
              </a:ln>
              <a:solidFill>
                <a:srgbClr val="C00000"/>
              </a:solidFill>
              <a:effectLst/>
              <a:latin charset="0" pitchFamily="18" typeface="Times New Roman"/>
              <a:cs charset="0" pitchFamily="18" typeface="Times New Roman"/>
            </a:endParaRPr>
          </a:p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b="0" baseline="0" cap="none" dirty="0" i="0" kumimoji="0" lang="ru-RU" normalizeH="0" strike="noStrike" sz="2000" u="none">
              <a:ln>
                <a:noFill/>
              </a:ln>
              <a:solidFill>
                <a:schemeClr val="tx1"/>
              </a:solidFill>
              <a:effectLst/>
              <a:latin charset="0" pitchFamily="18" typeface="Times New Roman"/>
              <a:ea charset="0" pitchFamily="34" typeface="Calibri"/>
              <a:cs charset="0" pitchFamily="18"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90D729-E948-4BCF-BCB9-5B924EB7C7B2}"/>
              </a:ext>
            </a:extLst>
          </p:cNvPr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00808"/>
            <a:ext cx="3224311" cy="42990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FC4A1B-7202-45D7-ABDE-FB8E657C7AB4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" r="52"/>
          <a:stretch/>
        </p:blipFill>
        <p:spPr>
          <a:xfrm>
            <a:off x="251520" y="1700808"/>
            <a:ext cx="4824537" cy="429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87930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67544" y="764704"/>
            <a:ext cx="85689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baseline="0" cap="none" dirty="0" i="0" kumimoji="0" lang="ru-RU" normalizeH="0" strike="noStrike" sz="2400" u="none">
                <a:ln>
                  <a:noFill/>
                </a:ln>
                <a:solidFill>
                  <a:srgbClr val="C00000"/>
                </a:solidFill>
                <a:effectLst/>
                <a:latin charset="0" pitchFamily="18" typeface="Times New Roman"/>
                <a:cs charset="0" pitchFamily="18" typeface="Times New Roman"/>
              </a:rPr>
              <a:t>Н</a:t>
            </a:r>
            <a:r>
              <a:rPr b="1" dirty="0" lang="ru-RU" sz="24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ОД Рисование «Подарки крымской осени»</a:t>
            </a:r>
            <a:endParaRPr b="0" baseline="0" cap="none" dirty="0" i="0" kumimoji="0" lang="ru-RU" normalizeH="0" strike="noStrike" sz="2400" u="none">
              <a:ln>
                <a:noFill/>
              </a:ln>
              <a:solidFill>
                <a:srgbClr val="C00000"/>
              </a:solidFill>
              <a:effectLst/>
              <a:latin charset="0" pitchFamily="18" typeface="Times New Roman"/>
              <a:cs charset="0" pitchFamily="18" typeface="Times New Roman"/>
            </a:endParaRPr>
          </a:p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b="0" baseline="0" cap="none" dirty="0" i="0" kumimoji="0" lang="ru-RU" normalizeH="0" strike="noStrike" sz="2000" u="none">
              <a:ln>
                <a:noFill/>
              </a:ln>
              <a:solidFill>
                <a:schemeClr val="tx1"/>
              </a:solidFill>
              <a:effectLst/>
              <a:latin charset="0" pitchFamily="18" typeface="Times New Roman"/>
              <a:ea charset="0" pitchFamily="34" typeface="Calibri"/>
              <a:cs charset="0" pitchFamily="18" typeface="Times New Roman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B0D022-E0BD-419A-9A05-696943C12DC3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90"/>
          <a:stretch/>
        </p:blipFill>
        <p:spPr>
          <a:xfrm>
            <a:off x="2630556" y="1301715"/>
            <a:ext cx="3092099" cy="51492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B072B0-6BD5-4FF5-B380-42F0C9407B70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"/>
          <a:stretch/>
        </p:blipFill>
        <p:spPr>
          <a:xfrm>
            <a:off x="5722655" y="1294333"/>
            <a:ext cx="3135846" cy="51492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5E7C1B-8F2E-4524-9B81-C4261FCC63C1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"/>
          <a:stretch/>
        </p:blipFill>
        <p:spPr>
          <a:xfrm>
            <a:off x="148720" y="1320977"/>
            <a:ext cx="2592288" cy="51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69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95536" y="990600"/>
            <a:ext cx="856895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родителями: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объявление родителям о проекте «Овощи и фрукты –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ные продукты».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домашнее задание родителям - принести овощи в группу для реализации задач проекта</a:t>
            </a:r>
            <a:r>
              <a:rPr lang="ru-RU" dirty="0">
                <a:latin typeface="Arial" pitchFamily="34" charset="0"/>
                <a:cs typeface="Arial" pitchFamily="34" charset="0"/>
              </a:rPr>
              <a:t>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консультации для родителей «Польза фруктов и овощей».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анкета для родителей «Полезная и вредная пища для ребенка»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 экскурсия родителей с детьми в овощной магазин.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домашнее задание для детей -раскрасить раскраски под руководством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2151563130"/>
      </p:ext>
    </p:extLst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89469B-B848-4408-BDBC-28B35F6AED6D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"/>
          <a:stretch/>
        </p:blipFill>
        <p:spPr>
          <a:xfrm>
            <a:off x="480053" y="103432"/>
            <a:ext cx="4263533" cy="33814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8A8749-ED30-4F66-935B-8F7E0033EFBB}"/>
              </a:ext>
            </a:extLst>
          </p:cNvPr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03432"/>
            <a:ext cx="2733768" cy="36450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CA4F45-1765-4BB5-A92A-32A0B14610C7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" l="71" r="-4662" t="84"/>
          <a:stretch/>
        </p:blipFill>
        <p:spPr>
          <a:xfrm>
            <a:off x="4792026" y="3843032"/>
            <a:ext cx="4351974" cy="26823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BD544D-8779-44CF-8928-A0BFCEC2F3AA}"/>
              </a:ext>
            </a:extLst>
          </p:cNvPr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3" y="3612976"/>
            <a:ext cx="4161775" cy="30450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67544" y="559635"/>
            <a:ext cx="7488832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проекта: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Дети младшего дошкольного возраста знакомятся с такими понятиями как овощи и фрукты. Для многих детей эти понятия неразделимы, очень сложно их классифицировать. Чтобы помочь детям классифицировать овощи и фрукты, необходимо познакомить со свойствами и местом их произрастания. В своей работе с детьми мы используем проектную технологию. В проекте «Овощи и фрукты – полезные продукты» дети младшего дошкольного возраста знакомятся с такими свойствами: цвет, величина, форма, польза для человека, место произрастания. Умение детей классифицировать, сравнивать и обобщать способствует умственному развитию детей, развивает интерес.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5536" y="918406"/>
            <a:ext cx="82089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Заключительный этап: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Анализ работы по проекту, подведение итогов.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2.Групповое развлечение.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Оформление презентация проекта.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1520" y="188640"/>
            <a:ext cx="820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1" dirty="0" lang="ru-RU" sz="36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Ура! У нас всё получилось!</a:t>
            </a:r>
            <a:endParaRPr b="0" baseline="0" cap="none" dirty="0" i="0" kumimoji="0" lang="ru-RU" normalizeH="0" strike="noStrike" sz="3600" u="none">
              <a:ln>
                <a:noFill/>
              </a:ln>
              <a:solidFill>
                <a:srgbClr val="C00000"/>
              </a:solidFill>
              <a:effectLst/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02F171-16CC-4345-A3DC-CE0E63D45A71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419" l="13" r="-3010" t="20"/>
          <a:stretch/>
        </p:blipFill>
        <p:spPr>
          <a:xfrm>
            <a:off x="467544" y="913777"/>
            <a:ext cx="8424936" cy="575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99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764704"/>
            <a:ext cx="58326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Кушайте овощи и фрукты-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лучшие продукты.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Вас спасут от всех болезней.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Нет вкусней их и полезней.</a:t>
            </a:r>
          </a:p>
          <a:p>
            <a:pPr algn="ctr" fontAlgn="base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Подружитесь с овощами,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с салатами и щами.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Витаминов в них не счесть.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Значит, нужно это есть!</a:t>
            </a:r>
          </a:p>
          <a:p>
            <a:pPr fontAlgn="base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4581128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2914" y="3447187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проекта: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обобщить и расширить знания детей об овощах и фруктах через разные виды деятельности. Закреплять названия овощей и фруктов. Формировать знания о пользе овощей и фруктов для здоровья человека.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43567"/>
            <a:ext cx="799288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проекта: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познавательный.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проекта: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групповой.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Продолжительность проекта: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краткосрочный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проекта: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воспитатели, дети второй младшей группы, родители.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79512" y="336609"/>
            <a:ext cx="8784976" cy="618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проекта: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Обучающие: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Дать элементарные представления о многообразии фруктов и овощей через разные виды деятельности.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Закреплять умение детей различать, называть, классифицировать фрукты, названия цветов, форм, величины.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Учить описывать и различать внешний вид фруктов, опираясь на цвет, форму, вкус и место их произрастания.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Развивающие: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Развивать  умение обследовать предмет, выделять его свойства и качества.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 Развивать все виды моторики: общую, мелкую, артикуляционную.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Формировать умение координировать речь с движениями. Развивать чувство ритма. Формировать представление о ЗОЖ - мыть руки перед едой, мыть фрукты и овощи.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Воспитательные: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Воспитывать умение вызывать положительные эмоции и чувство радости от достигнутого результата.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 Формировать умение работать в коллективе. Воспитывать дружеские партнёрские отношения между детьми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23528" y="620688"/>
            <a:ext cx="849694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Предполагаемый результат: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проекте ребята учатся классифицировать, сравнивать и обобщать полученные знания, что способствует умственному развитию детей, развивает интерес: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дети знают и называют фрукты и овощи по внешнему виду (цвету, вкусу);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повысится познавательный интерес к фруктам и овощам, дети понимают, что фрукты растут в саду, а овощи на грядке;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у детей сформированы представления о пользе витаминов;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-развиваются познавательно-исследовательские и творческие способности детей;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научатся работать в сотрудничестве со сверстниками и взрослыми. В то же время дети должны понять, что фрукты и овощи  очень полезны для здоровья, так как в них очень много витаминов, которые позволяют им лучше расти и развиваться. Повышение речевой активности, активизация словаря по теме «Фрукты», «Овощи».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23528" y="769102"/>
            <a:ext cx="8424936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реализации проекта: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1.Подготовительный этап: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Определение темы проекта, формулирование целей и задач проекта, сбор и анализ информации для реализации проекта. Оценка имеющихся условий.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 Составление плана совместной работы с детьми и родителями.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Создание условий реализации проекта. Подбор материала и оборудования для образовательной деятельности, бесед, сюжетно-ролевых игр с детьми; подбор музыкальных игр, связанных с тематикой проекта; оформление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альбомов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теме проекта, подборка информации, иллюстрации, литературы; беседы с родителями о необходимом участии их в проекте.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45DB19-0116-4D47-810E-DC44849D1B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58808" y="3705297"/>
            <a:ext cx="4203603" cy="28826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85B956-566E-4D9D-BC03-D24B8057C8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5" y="3705297"/>
            <a:ext cx="4103491" cy="28826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C7E5AF0-AB9E-4E2E-9359-E46460D5FF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10" y="270078"/>
            <a:ext cx="4203600" cy="31527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49F1EF4-F356-4F8F-A584-177B0B90B1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5" y="270078"/>
            <a:ext cx="4203600" cy="31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74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520" y="-112747"/>
            <a:ext cx="867696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Практический этап: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НОД Ознакомление с природой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«Наши друзья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овощи и  фрукты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познакомить детей овощами, фруктами, местом их произрастания. Учить классифицировать овощи и фрукты.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Учить определять их и называть с помощью органов чувств, выделять характерные признаки. Воспитывать чувства благодарности к природе, людям, которые благодаря своему труду получают урожай.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2.НОД Развитие речи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«Описание овощей и фруктов»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Цель: закрепить и обобщить о понятиях «Овощи», «Фрукты». Учить составлять описательный рассказ, обогащать словарь детей за счет расширения представлений об овощах и фруктах, их ярко выраженных свойствах и признаков. Воспитывать самостоятельность в описании.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3.НОД ФЭМП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«Количество. Один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Много.»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ель: закреплять умения детей различать количество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предметов,оперировать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словами «один», «много». Воспитывать внимание и усидчивость.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76672"/>
            <a:ext cx="83529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4.НОД Рисование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«Подарки крымской осени»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познакомить детей с техникой нетрадиционного рисования – рисование пальчиками. Учить аккуратно окунать пальцы в краску, не разбрызгивая краски, прикладывать пальцы к листу бумаги, прижимая, оставлять отпечаток. Закреплять знания цветов. Воспитывать бережное отношение к материалам, развивать интерес к рисованию красками. Закреплять знания об овощах и фруктах.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НОД Лепка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«Овощи и фрукты»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закреплять знания о форме предметов, учить лепить предметы круглой формы, раскатывать пластилин круговыми движениями ладоней. Воспитывать желание радоваться выполненной работе.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Трудовая деятельность. </a:t>
            </a:r>
            <a:r>
              <a:rPr lang="ru-RU" sz="20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«Посадка лука»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Цель:дать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детям элементарные представления о луке как природном витамине.  Познакомить с процессом посадки лука в почву.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lang="ru-RU" sz="20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Подвижная игра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«Собери Урожай».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способствовать развитию умения детей выполнять действия по сигналу и речевой инструкции.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685</TotalTime>
  <Words>1317</Words>
  <Application>Microsoft Office PowerPoint</Application>
  <PresentationFormat>Экран (4:3)</PresentationFormat>
  <Paragraphs>87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Constantia</vt:lpstr>
      <vt:lpstr>Times New Roman</vt:lpstr>
      <vt:lpstr>Wingdings 2</vt:lpstr>
      <vt:lpstr>Поток</vt:lpstr>
      <vt:lpstr>МБДОУ «Ясли-сад «Витоша»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6. Пальчиковая гимнастика: «Овощи». Цель: совершенствовать навыки движения по подражанию действиям взрослого. 7. Беседа: «О необходимости мытья фруктов и овощей перед едой». Цель: дать знания о необходимости мытья фруктов и овощей перед едой. Дидактическая игры:  «Чудесный мешочек» Цель: показать детям,  как можно обследовать фрукты и овощи при помощи зрительных, и тактильных ощущений. «Что где растёт». Цель: упражнять в назывании овощей и фруктов и места их произрастания. «Магазин овощей и фруктов». Цель: учить детей называть овощи и фрукты,а также их классифицировать. «Сварим компот и борщ». Цель: учить согласовывать в речи существительные с прилагательными, обозначающими форму, цвет овощей, фруктов, ягод «Собери целое». Цель: учить детей собирать целый предмет из нескольких частей.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ЦРР – «ДЕТСКИЙ САД №179 «РЯБИНУШКА»</dc:title>
  <dc:creator>User</dc:creator>
  <cp:lastModifiedBy>Наталья</cp:lastModifiedBy>
  <cp:revision>59</cp:revision>
  <dcterms:created xsi:type="dcterms:W3CDTF">2019-02-13T03:35:17Z</dcterms:created>
  <dcterms:modified xsi:type="dcterms:W3CDTF">2021-12-07T16:51:26Z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1368171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