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98" r:id="rId4"/>
    <p:sldId id="257" r:id="rId5"/>
    <p:sldId id="264" r:id="rId6"/>
    <p:sldId id="296" r:id="rId7"/>
    <p:sldId id="262" r:id="rId8"/>
    <p:sldId id="273" r:id="rId9"/>
    <p:sldId id="271" r:id="rId10"/>
    <p:sldId id="281" r:id="rId11"/>
    <p:sldId id="299" r:id="rId12"/>
    <p:sldId id="300" r:id="rId13"/>
    <p:sldId id="304" r:id="rId14"/>
    <p:sldId id="291" r:id="rId15"/>
    <p:sldId id="284" r:id="rId16"/>
    <p:sldId id="301" r:id="rId17"/>
    <p:sldId id="306" r:id="rId18"/>
    <p:sldId id="285" r:id="rId19"/>
    <p:sldId id="288" r:id="rId20"/>
    <p:sldId id="289" r:id="rId21"/>
    <p:sldId id="259" r:id="rId22"/>
    <p:sldId id="279" r:id="rId23"/>
    <p:sldId id="275" r:id="rId24"/>
    <p:sldId id="294" r:id="rId25"/>
    <p:sldId id="303" r:id="rId26"/>
    <p:sldId id="305" r:id="rId27"/>
    <p:sldId id="276" r:id="rId28"/>
    <p:sldId id="295" r:id="rId29"/>
    <p:sldId id="29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813" autoAdjust="0"/>
  </p:normalViewPr>
  <p:slideViewPr>
    <p:cSldViewPr>
      <p:cViewPr varScale="1">
        <p:scale>
          <a:sx n="65" d="100"/>
          <a:sy n="65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64E60-3E8D-49D1-863E-9BA4C49438F5}" type="doc">
      <dgm:prSet loTypeId="urn:microsoft.com/office/officeart/2005/8/layout/hierarchy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581DC02-6FBD-45F9-9A7D-168F75F7EF14}">
      <dgm:prSet custT="1"/>
      <dgm:spPr>
        <a:scene3d>
          <a:camera prst="orthographicFront">
            <a:rot lat="0" lon="21299999" rev="0"/>
          </a:camera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1800" b="1" u="sng" dirty="0" smtClean="0">
              <a:latin typeface="Monotype Corsiva" panose="03010101010201010101" pitchFamily="66" charset="0"/>
            </a:rPr>
            <a:t>Особенности проекта: </a:t>
          </a:r>
          <a:endParaRPr lang="ru-RU" sz="1800" b="1" dirty="0">
            <a:latin typeface="Monotype Corsiva" panose="03010101010201010101" pitchFamily="66" charset="0"/>
          </a:endParaRPr>
        </a:p>
      </dgm:t>
    </dgm:pt>
    <dgm:pt modelId="{A1A3120C-CF7A-4534-B25A-319C03B939D7}" type="parTrans" cxnId="{B02ACFB2-6A92-4D83-9FE3-FDE566650337}">
      <dgm:prSet/>
      <dgm:spPr/>
      <dgm:t>
        <a:bodyPr/>
        <a:lstStyle/>
        <a:p>
          <a:endParaRPr lang="ru-RU"/>
        </a:p>
      </dgm:t>
    </dgm:pt>
    <dgm:pt modelId="{B39B438F-B5C0-499E-B7C9-04EB57516022}" type="sibTrans" cxnId="{B02ACFB2-6A92-4D83-9FE3-FDE566650337}">
      <dgm:prSet/>
      <dgm:spPr/>
      <dgm:t>
        <a:bodyPr/>
        <a:lstStyle/>
        <a:p>
          <a:endParaRPr lang="ru-RU"/>
        </a:p>
      </dgm:t>
    </dgm:pt>
    <dgm:pt modelId="{6278DD25-C20F-4C9E-9CDD-3B023CC2573C}">
      <dgm:prSet custT="1"/>
      <dgm:spPr/>
      <dgm:t>
        <a:bodyPr/>
        <a:lstStyle/>
        <a:p>
          <a:r>
            <a:rPr lang="ru-RU" sz="1800" b="1" dirty="0" smtClean="0">
              <a:latin typeface="Monotype Corsiva" panose="03010101010201010101" pitchFamily="66" charset="0"/>
            </a:rPr>
            <a:t>2. Доступность материала для детей дошкольного возраста;</a:t>
          </a:r>
          <a:endParaRPr lang="ru-RU" sz="1800" b="1" dirty="0">
            <a:latin typeface="Monotype Corsiva" panose="03010101010201010101" pitchFamily="66" charset="0"/>
          </a:endParaRPr>
        </a:p>
      </dgm:t>
    </dgm:pt>
    <dgm:pt modelId="{0BF168F0-2A03-4B3A-9E0A-C15A551BB4EB}" type="parTrans" cxnId="{0397D940-66C3-4377-AB12-CBB347CA9FD2}">
      <dgm:prSet/>
      <dgm:spPr/>
      <dgm:t>
        <a:bodyPr/>
        <a:lstStyle/>
        <a:p>
          <a:endParaRPr lang="ru-RU"/>
        </a:p>
      </dgm:t>
    </dgm:pt>
    <dgm:pt modelId="{E0F6D5A2-48C8-462E-93CA-C0461C0032B8}" type="sibTrans" cxnId="{0397D940-66C3-4377-AB12-CBB347CA9FD2}">
      <dgm:prSet/>
      <dgm:spPr/>
      <dgm:t>
        <a:bodyPr/>
        <a:lstStyle/>
        <a:p>
          <a:endParaRPr lang="ru-RU"/>
        </a:p>
      </dgm:t>
    </dgm:pt>
    <dgm:pt modelId="{282DF561-C9D6-494F-981A-1D82FA4154C0}">
      <dgm:prSet custT="1"/>
      <dgm:spPr/>
      <dgm:t>
        <a:bodyPr/>
        <a:lstStyle/>
        <a:p>
          <a:r>
            <a:rPr lang="ru-RU" sz="1800" b="1" dirty="0" smtClean="0">
              <a:latin typeface="Monotype Corsiva" panose="03010101010201010101" pitchFamily="66" charset="0"/>
            </a:rPr>
            <a:t>3. Максимальная включенность родителей и оказание им практической помощи в работе по ознакомлению детей с семейными ценностями;</a:t>
          </a:r>
          <a:endParaRPr lang="ru-RU" sz="1800" b="1" dirty="0">
            <a:latin typeface="Monotype Corsiva" panose="03010101010201010101" pitchFamily="66" charset="0"/>
          </a:endParaRPr>
        </a:p>
      </dgm:t>
    </dgm:pt>
    <dgm:pt modelId="{16D8160E-7759-4BCF-B1B2-ACB94ED6B34A}" type="parTrans" cxnId="{713E07A2-A57A-475B-B7E0-72A58B7F2E34}">
      <dgm:prSet/>
      <dgm:spPr/>
      <dgm:t>
        <a:bodyPr/>
        <a:lstStyle/>
        <a:p>
          <a:endParaRPr lang="ru-RU"/>
        </a:p>
      </dgm:t>
    </dgm:pt>
    <dgm:pt modelId="{5DFB4F2A-D63F-4283-9ECB-1346727BA335}" type="sibTrans" cxnId="{713E07A2-A57A-475B-B7E0-72A58B7F2E34}">
      <dgm:prSet/>
      <dgm:spPr/>
      <dgm:t>
        <a:bodyPr/>
        <a:lstStyle/>
        <a:p>
          <a:endParaRPr lang="ru-RU"/>
        </a:p>
      </dgm:t>
    </dgm:pt>
    <dgm:pt modelId="{3132FD1B-36F1-408A-B0BF-141459FF3B21}">
      <dgm:prSet custT="1"/>
      <dgm:spPr/>
      <dgm:t>
        <a:bodyPr/>
        <a:lstStyle/>
        <a:p>
          <a:r>
            <a:rPr lang="ru-RU" sz="1600" b="1" dirty="0" smtClean="0">
              <a:latin typeface="Monotype Corsiva" panose="03010101010201010101" pitchFamily="66" charset="0"/>
            </a:rPr>
            <a:t>4. Интеграция совместной деятельности детей и родителей дома с их деятельностью в дошкольном образовательном учреждении.</a:t>
          </a:r>
          <a:endParaRPr lang="ru-RU" sz="1600" b="1" dirty="0">
            <a:latin typeface="Monotype Corsiva" panose="03010101010201010101" pitchFamily="66" charset="0"/>
          </a:endParaRPr>
        </a:p>
      </dgm:t>
    </dgm:pt>
    <dgm:pt modelId="{390F6A74-AE07-4BF8-9D2E-7F725F16221C}" type="parTrans" cxnId="{FCB4AE4F-E0A4-4FE8-A878-FBE0164A5A96}">
      <dgm:prSet/>
      <dgm:spPr/>
      <dgm:t>
        <a:bodyPr/>
        <a:lstStyle/>
        <a:p>
          <a:endParaRPr lang="ru-RU"/>
        </a:p>
      </dgm:t>
    </dgm:pt>
    <dgm:pt modelId="{7CC2B6E6-711E-4E21-9651-570AA9C749AD}" type="sibTrans" cxnId="{FCB4AE4F-E0A4-4FE8-A878-FBE0164A5A96}">
      <dgm:prSet/>
      <dgm:spPr/>
      <dgm:t>
        <a:bodyPr/>
        <a:lstStyle/>
        <a:p>
          <a:endParaRPr lang="ru-RU"/>
        </a:p>
      </dgm:t>
    </dgm:pt>
    <dgm:pt modelId="{5E313BFC-BC46-42E2-8803-3DE7127E9D55}">
      <dgm:prSet custT="1"/>
      <dgm:spPr/>
      <dgm:t>
        <a:bodyPr/>
        <a:lstStyle/>
        <a:p>
          <a:r>
            <a:rPr lang="ru-RU" sz="1800" b="1" dirty="0" smtClean="0">
              <a:latin typeface="Monotype Corsiva" panose="03010101010201010101" pitchFamily="66" charset="0"/>
            </a:rPr>
            <a:t>1. Опора на личный опыт детей, полученный ими в семье;</a:t>
          </a:r>
          <a:endParaRPr lang="ru-RU" sz="1800" b="1" dirty="0">
            <a:latin typeface="Monotype Corsiva" panose="03010101010201010101" pitchFamily="66" charset="0"/>
          </a:endParaRPr>
        </a:p>
      </dgm:t>
    </dgm:pt>
    <dgm:pt modelId="{748DF74A-1CEF-4DBB-ACE5-543ED6E75731}" type="sibTrans" cxnId="{FF4D32BC-89AC-44BF-A864-B7B99D9E0CBF}">
      <dgm:prSet/>
      <dgm:spPr/>
      <dgm:t>
        <a:bodyPr/>
        <a:lstStyle/>
        <a:p>
          <a:endParaRPr lang="ru-RU"/>
        </a:p>
      </dgm:t>
    </dgm:pt>
    <dgm:pt modelId="{7078DD61-95B9-4A5E-83BA-9F5DF907341B}" type="parTrans" cxnId="{FF4D32BC-89AC-44BF-A864-B7B99D9E0CBF}">
      <dgm:prSet/>
      <dgm:spPr/>
      <dgm:t>
        <a:bodyPr/>
        <a:lstStyle/>
        <a:p>
          <a:endParaRPr lang="ru-RU"/>
        </a:p>
      </dgm:t>
    </dgm:pt>
    <dgm:pt modelId="{9F6E0584-B63F-4675-85C5-A7F4F7F2D455}" type="pres">
      <dgm:prSet presAssocID="{72B64E60-3E8D-49D1-863E-9BA4C49438F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FDDE4F2-00A7-400D-A1D7-481CCFADDAF9}" type="pres">
      <dgm:prSet presAssocID="{9581DC02-6FBD-45F9-9A7D-168F75F7EF14}" presName="vertOne" presStyleCnt="0"/>
      <dgm:spPr/>
    </dgm:pt>
    <dgm:pt modelId="{E1A3BA79-6A75-4694-885C-1F1F3E30D1A5}" type="pres">
      <dgm:prSet presAssocID="{9581DC02-6FBD-45F9-9A7D-168F75F7EF14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B20345-FE6F-4A36-8A4A-A4A5013F1A12}" type="pres">
      <dgm:prSet presAssocID="{9581DC02-6FBD-45F9-9A7D-168F75F7EF14}" presName="horzOne" presStyleCnt="0"/>
      <dgm:spPr/>
    </dgm:pt>
    <dgm:pt modelId="{65FE2333-EA20-468D-967D-2DA822715DFD}" type="pres">
      <dgm:prSet presAssocID="{B39B438F-B5C0-499E-B7C9-04EB57516022}" presName="sibSpaceOne" presStyleCnt="0"/>
      <dgm:spPr/>
    </dgm:pt>
    <dgm:pt modelId="{DB9F8F36-F284-4CF0-991F-DFFEDEB13934}" type="pres">
      <dgm:prSet presAssocID="{5E313BFC-BC46-42E2-8803-3DE7127E9D55}" presName="vertOne" presStyleCnt="0"/>
      <dgm:spPr/>
    </dgm:pt>
    <dgm:pt modelId="{C45CEDFC-E820-484C-B04F-C7F3495154C5}" type="pres">
      <dgm:prSet presAssocID="{5E313BFC-BC46-42E2-8803-3DE7127E9D55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CEB9D-3AD2-4765-A3D3-763D5C565DF6}" type="pres">
      <dgm:prSet presAssocID="{5E313BFC-BC46-42E2-8803-3DE7127E9D55}" presName="horzOne" presStyleCnt="0"/>
      <dgm:spPr/>
    </dgm:pt>
    <dgm:pt modelId="{30B7C980-32BF-4066-9B2B-260AC677AECB}" type="pres">
      <dgm:prSet presAssocID="{748DF74A-1CEF-4DBB-ACE5-543ED6E75731}" presName="sibSpaceOne" presStyleCnt="0"/>
      <dgm:spPr/>
    </dgm:pt>
    <dgm:pt modelId="{B3BC4E61-8955-432B-A75E-5FDCA568A3FE}" type="pres">
      <dgm:prSet presAssocID="{6278DD25-C20F-4C9E-9CDD-3B023CC2573C}" presName="vertOne" presStyleCnt="0"/>
      <dgm:spPr/>
    </dgm:pt>
    <dgm:pt modelId="{6E3290B9-5510-4C73-913C-62BA579C7362}" type="pres">
      <dgm:prSet presAssocID="{6278DD25-C20F-4C9E-9CDD-3B023CC2573C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4F082E-F38E-4DE7-B3B5-08397B144D01}" type="pres">
      <dgm:prSet presAssocID="{6278DD25-C20F-4C9E-9CDD-3B023CC2573C}" presName="horzOne" presStyleCnt="0"/>
      <dgm:spPr/>
    </dgm:pt>
    <dgm:pt modelId="{CB25A34F-61BB-4D65-90EF-20498F59091D}" type="pres">
      <dgm:prSet presAssocID="{E0F6D5A2-48C8-462E-93CA-C0461C0032B8}" presName="sibSpaceOne" presStyleCnt="0"/>
      <dgm:spPr/>
    </dgm:pt>
    <dgm:pt modelId="{30EB2B07-6F6D-464F-9F49-28D03484C392}" type="pres">
      <dgm:prSet presAssocID="{282DF561-C9D6-494F-981A-1D82FA4154C0}" presName="vertOne" presStyleCnt="0"/>
      <dgm:spPr/>
    </dgm:pt>
    <dgm:pt modelId="{F73B31D2-7857-444F-96B6-0B5797A4C638}" type="pres">
      <dgm:prSet presAssocID="{282DF561-C9D6-494F-981A-1D82FA4154C0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9A3A31-F7A3-482C-9B3C-505EE11573C6}" type="pres">
      <dgm:prSet presAssocID="{282DF561-C9D6-494F-981A-1D82FA4154C0}" presName="horzOne" presStyleCnt="0"/>
      <dgm:spPr/>
    </dgm:pt>
    <dgm:pt modelId="{2B18BFA1-02DD-42C5-9470-819C7821BB55}" type="pres">
      <dgm:prSet presAssocID="{5DFB4F2A-D63F-4283-9ECB-1346727BA335}" presName="sibSpaceOne" presStyleCnt="0"/>
      <dgm:spPr/>
    </dgm:pt>
    <dgm:pt modelId="{3747C704-4EE6-40BB-8228-4C1042F1BC1A}" type="pres">
      <dgm:prSet presAssocID="{3132FD1B-36F1-408A-B0BF-141459FF3B21}" presName="vertOne" presStyleCnt="0"/>
      <dgm:spPr/>
    </dgm:pt>
    <dgm:pt modelId="{EF057110-E734-42B8-B32E-4D4DEE7BED63}" type="pres">
      <dgm:prSet presAssocID="{3132FD1B-36F1-408A-B0BF-141459FF3B21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F0CFD7-FAA0-4562-A8FF-3B96333EA279}" type="pres">
      <dgm:prSet presAssocID="{3132FD1B-36F1-408A-B0BF-141459FF3B21}" presName="horzOne" presStyleCnt="0"/>
      <dgm:spPr/>
    </dgm:pt>
  </dgm:ptLst>
  <dgm:cxnLst>
    <dgm:cxn modelId="{5492FBF7-BE91-4F69-8794-6EA71918AB23}" type="presOf" srcId="{72B64E60-3E8D-49D1-863E-9BA4C49438F5}" destId="{9F6E0584-B63F-4675-85C5-A7F4F7F2D455}" srcOrd="0" destOrd="0" presId="urn:microsoft.com/office/officeart/2005/8/layout/hierarchy4"/>
    <dgm:cxn modelId="{8D7D9A51-7B01-4C67-B551-4F0CFF5C8B16}" type="presOf" srcId="{3132FD1B-36F1-408A-B0BF-141459FF3B21}" destId="{EF057110-E734-42B8-B32E-4D4DEE7BED63}" srcOrd="0" destOrd="0" presId="urn:microsoft.com/office/officeart/2005/8/layout/hierarchy4"/>
    <dgm:cxn modelId="{713E07A2-A57A-475B-B7E0-72A58B7F2E34}" srcId="{72B64E60-3E8D-49D1-863E-9BA4C49438F5}" destId="{282DF561-C9D6-494F-981A-1D82FA4154C0}" srcOrd="3" destOrd="0" parTransId="{16D8160E-7759-4BCF-B1B2-ACB94ED6B34A}" sibTransId="{5DFB4F2A-D63F-4283-9ECB-1346727BA335}"/>
    <dgm:cxn modelId="{0D5BC717-70E6-413F-8061-F5C40FD47E3A}" type="presOf" srcId="{282DF561-C9D6-494F-981A-1D82FA4154C0}" destId="{F73B31D2-7857-444F-96B6-0B5797A4C638}" srcOrd="0" destOrd="0" presId="urn:microsoft.com/office/officeart/2005/8/layout/hierarchy4"/>
    <dgm:cxn modelId="{9212E1BB-39C3-46C6-9FA6-C721D7D66DAF}" type="presOf" srcId="{5E313BFC-BC46-42E2-8803-3DE7127E9D55}" destId="{C45CEDFC-E820-484C-B04F-C7F3495154C5}" srcOrd="0" destOrd="0" presId="urn:microsoft.com/office/officeart/2005/8/layout/hierarchy4"/>
    <dgm:cxn modelId="{FCB4AE4F-E0A4-4FE8-A878-FBE0164A5A96}" srcId="{72B64E60-3E8D-49D1-863E-9BA4C49438F5}" destId="{3132FD1B-36F1-408A-B0BF-141459FF3B21}" srcOrd="4" destOrd="0" parTransId="{390F6A74-AE07-4BF8-9D2E-7F725F16221C}" sibTransId="{7CC2B6E6-711E-4E21-9651-570AA9C749AD}"/>
    <dgm:cxn modelId="{B02ACFB2-6A92-4D83-9FE3-FDE566650337}" srcId="{72B64E60-3E8D-49D1-863E-9BA4C49438F5}" destId="{9581DC02-6FBD-45F9-9A7D-168F75F7EF14}" srcOrd="0" destOrd="0" parTransId="{A1A3120C-CF7A-4534-B25A-319C03B939D7}" sibTransId="{B39B438F-B5C0-499E-B7C9-04EB57516022}"/>
    <dgm:cxn modelId="{FF4D32BC-89AC-44BF-A864-B7B99D9E0CBF}" srcId="{72B64E60-3E8D-49D1-863E-9BA4C49438F5}" destId="{5E313BFC-BC46-42E2-8803-3DE7127E9D55}" srcOrd="1" destOrd="0" parTransId="{7078DD61-95B9-4A5E-83BA-9F5DF907341B}" sibTransId="{748DF74A-1CEF-4DBB-ACE5-543ED6E75731}"/>
    <dgm:cxn modelId="{5E267638-73BF-4C7B-B1B2-88F91D56ECF9}" type="presOf" srcId="{9581DC02-6FBD-45F9-9A7D-168F75F7EF14}" destId="{E1A3BA79-6A75-4694-885C-1F1F3E30D1A5}" srcOrd="0" destOrd="0" presId="urn:microsoft.com/office/officeart/2005/8/layout/hierarchy4"/>
    <dgm:cxn modelId="{0397D940-66C3-4377-AB12-CBB347CA9FD2}" srcId="{72B64E60-3E8D-49D1-863E-9BA4C49438F5}" destId="{6278DD25-C20F-4C9E-9CDD-3B023CC2573C}" srcOrd="2" destOrd="0" parTransId="{0BF168F0-2A03-4B3A-9E0A-C15A551BB4EB}" sibTransId="{E0F6D5A2-48C8-462E-93CA-C0461C0032B8}"/>
    <dgm:cxn modelId="{ECA931BE-4EBE-46AD-B165-4941811E420E}" type="presOf" srcId="{6278DD25-C20F-4C9E-9CDD-3B023CC2573C}" destId="{6E3290B9-5510-4C73-913C-62BA579C7362}" srcOrd="0" destOrd="0" presId="urn:microsoft.com/office/officeart/2005/8/layout/hierarchy4"/>
    <dgm:cxn modelId="{A7244361-B5BB-4CAB-9D87-332D40F2521F}" type="presParOf" srcId="{9F6E0584-B63F-4675-85C5-A7F4F7F2D455}" destId="{7FDDE4F2-00A7-400D-A1D7-481CCFADDAF9}" srcOrd="0" destOrd="0" presId="urn:microsoft.com/office/officeart/2005/8/layout/hierarchy4"/>
    <dgm:cxn modelId="{83DF5790-8225-4A31-8626-C68D35E31A15}" type="presParOf" srcId="{7FDDE4F2-00A7-400D-A1D7-481CCFADDAF9}" destId="{E1A3BA79-6A75-4694-885C-1F1F3E30D1A5}" srcOrd="0" destOrd="0" presId="urn:microsoft.com/office/officeart/2005/8/layout/hierarchy4"/>
    <dgm:cxn modelId="{44F8FD31-9ABC-4026-93DE-B7913061203E}" type="presParOf" srcId="{7FDDE4F2-00A7-400D-A1D7-481CCFADDAF9}" destId="{B5B20345-FE6F-4A36-8A4A-A4A5013F1A12}" srcOrd="1" destOrd="0" presId="urn:microsoft.com/office/officeart/2005/8/layout/hierarchy4"/>
    <dgm:cxn modelId="{7E980A5F-42C3-4C5E-98D6-BC4739E97DEE}" type="presParOf" srcId="{9F6E0584-B63F-4675-85C5-A7F4F7F2D455}" destId="{65FE2333-EA20-468D-967D-2DA822715DFD}" srcOrd="1" destOrd="0" presId="urn:microsoft.com/office/officeart/2005/8/layout/hierarchy4"/>
    <dgm:cxn modelId="{6C5BF36C-B0B3-423D-892A-202A59A7EF8E}" type="presParOf" srcId="{9F6E0584-B63F-4675-85C5-A7F4F7F2D455}" destId="{DB9F8F36-F284-4CF0-991F-DFFEDEB13934}" srcOrd="2" destOrd="0" presId="urn:microsoft.com/office/officeart/2005/8/layout/hierarchy4"/>
    <dgm:cxn modelId="{DA1FC4A4-BD87-40B5-ACFB-8CEEFC79AAB4}" type="presParOf" srcId="{DB9F8F36-F284-4CF0-991F-DFFEDEB13934}" destId="{C45CEDFC-E820-484C-B04F-C7F3495154C5}" srcOrd="0" destOrd="0" presId="urn:microsoft.com/office/officeart/2005/8/layout/hierarchy4"/>
    <dgm:cxn modelId="{5704DD83-7859-4E0F-AA8A-D19420BE3080}" type="presParOf" srcId="{DB9F8F36-F284-4CF0-991F-DFFEDEB13934}" destId="{801CEB9D-3AD2-4765-A3D3-763D5C565DF6}" srcOrd="1" destOrd="0" presId="urn:microsoft.com/office/officeart/2005/8/layout/hierarchy4"/>
    <dgm:cxn modelId="{B1FE493B-A3E6-4CD2-A2B1-086688D0D33A}" type="presParOf" srcId="{9F6E0584-B63F-4675-85C5-A7F4F7F2D455}" destId="{30B7C980-32BF-4066-9B2B-260AC677AECB}" srcOrd="3" destOrd="0" presId="urn:microsoft.com/office/officeart/2005/8/layout/hierarchy4"/>
    <dgm:cxn modelId="{67D1EB08-37A1-4398-9ADC-898D5E68714B}" type="presParOf" srcId="{9F6E0584-B63F-4675-85C5-A7F4F7F2D455}" destId="{B3BC4E61-8955-432B-A75E-5FDCA568A3FE}" srcOrd="4" destOrd="0" presId="urn:microsoft.com/office/officeart/2005/8/layout/hierarchy4"/>
    <dgm:cxn modelId="{3ECB55E9-CC9C-4C9C-8243-7C5DECE7101C}" type="presParOf" srcId="{B3BC4E61-8955-432B-A75E-5FDCA568A3FE}" destId="{6E3290B9-5510-4C73-913C-62BA579C7362}" srcOrd="0" destOrd="0" presId="urn:microsoft.com/office/officeart/2005/8/layout/hierarchy4"/>
    <dgm:cxn modelId="{9E55FAD3-8DBA-4B85-892E-6DFC1F4B5EC6}" type="presParOf" srcId="{B3BC4E61-8955-432B-A75E-5FDCA568A3FE}" destId="{3A4F082E-F38E-4DE7-B3B5-08397B144D01}" srcOrd="1" destOrd="0" presId="urn:microsoft.com/office/officeart/2005/8/layout/hierarchy4"/>
    <dgm:cxn modelId="{5A6C1514-F1BD-4317-AB5E-B3C668C16DCA}" type="presParOf" srcId="{9F6E0584-B63F-4675-85C5-A7F4F7F2D455}" destId="{CB25A34F-61BB-4D65-90EF-20498F59091D}" srcOrd="5" destOrd="0" presId="urn:microsoft.com/office/officeart/2005/8/layout/hierarchy4"/>
    <dgm:cxn modelId="{63C3D892-9982-471C-B51B-EB8679B0B219}" type="presParOf" srcId="{9F6E0584-B63F-4675-85C5-A7F4F7F2D455}" destId="{30EB2B07-6F6D-464F-9F49-28D03484C392}" srcOrd="6" destOrd="0" presId="urn:microsoft.com/office/officeart/2005/8/layout/hierarchy4"/>
    <dgm:cxn modelId="{6D89A977-D79E-439A-807C-D878C2A1F74A}" type="presParOf" srcId="{30EB2B07-6F6D-464F-9F49-28D03484C392}" destId="{F73B31D2-7857-444F-96B6-0B5797A4C638}" srcOrd="0" destOrd="0" presId="urn:microsoft.com/office/officeart/2005/8/layout/hierarchy4"/>
    <dgm:cxn modelId="{6B1A39D4-6F39-426D-B304-D3F784F74DA2}" type="presParOf" srcId="{30EB2B07-6F6D-464F-9F49-28D03484C392}" destId="{DD9A3A31-F7A3-482C-9B3C-505EE11573C6}" srcOrd="1" destOrd="0" presId="urn:microsoft.com/office/officeart/2005/8/layout/hierarchy4"/>
    <dgm:cxn modelId="{EA1011A3-21A6-40CD-8DA5-B86927981E9B}" type="presParOf" srcId="{9F6E0584-B63F-4675-85C5-A7F4F7F2D455}" destId="{2B18BFA1-02DD-42C5-9470-819C7821BB55}" srcOrd="7" destOrd="0" presId="urn:microsoft.com/office/officeart/2005/8/layout/hierarchy4"/>
    <dgm:cxn modelId="{26E0995C-1B34-47B1-B94E-1FF7A7A0375C}" type="presParOf" srcId="{9F6E0584-B63F-4675-85C5-A7F4F7F2D455}" destId="{3747C704-4EE6-40BB-8228-4C1042F1BC1A}" srcOrd="8" destOrd="0" presId="urn:microsoft.com/office/officeart/2005/8/layout/hierarchy4"/>
    <dgm:cxn modelId="{B20D108F-8BEA-4E92-B0FA-D43E325B6152}" type="presParOf" srcId="{3747C704-4EE6-40BB-8228-4C1042F1BC1A}" destId="{EF057110-E734-42B8-B32E-4D4DEE7BED63}" srcOrd="0" destOrd="0" presId="urn:microsoft.com/office/officeart/2005/8/layout/hierarchy4"/>
    <dgm:cxn modelId="{13DD6C9A-0411-4F62-ADE0-86382626B4EA}" type="presParOf" srcId="{3747C704-4EE6-40BB-8228-4C1042F1BC1A}" destId="{EEF0CFD7-FAA0-4562-A8FF-3B96333EA2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3BA79-6A75-4694-885C-1F1F3E30D1A5}">
      <dsp:nvSpPr>
        <dsp:cNvPr id="0" name=""/>
        <dsp:cNvSpPr/>
      </dsp:nvSpPr>
      <dsp:spPr>
        <a:xfrm>
          <a:off x="875" y="0"/>
          <a:ext cx="1548523" cy="3024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21299999" rev="0"/>
          </a:camera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latin typeface="Monotype Corsiva" panose="03010101010201010101" pitchFamily="66" charset="0"/>
            </a:rPr>
            <a:t>Особенности проекта: </a:t>
          </a:r>
          <a:endParaRPr lang="ru-RU" sz="1800" b="1" kern="1200" dirty="0">
            <a:latin typeface="Monotype Corsiva" panose="03010101010201010101" pitchFamily="66" charset="0"/>
          </a:endParaRPr>
        </a:p>
      </dsp:txBody>
      <dsp:txXfrm>
        <a:off x="46230" y="45355"/>
        <a:ext cx="1457813" cy="2933626"/>
      </dsp:txXfrm>
    </dsp:sp>
    <dsp:sp modelId="{C45CEDFC-E820-484C-B04F-C7F3495154C5}">
      <dsp:nvSpPr>
        <dsp:cNvPr id="0" name=""/>
        <dsp:cNvSpPr/>
      </dsp:nvSpPr>
      <dsp:spPr>
        <a:xfrm>
          <a:off x="1809550" y="0"/>
          <a:ext cx="1548523" cy="3024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otype Corsiva" panose="03010101010201010101" pitchFamily="66" charset="0"/>
            </a:rPr>
            <a:t>1. Опора на личный опыт детей, полученный ими в семье;</a:t>
          </a:r>
          <a:endParaRPr lang="ru-RU" sz="1800" b="1" kern="1200" dirty="0">
            <a:latin typeface="Monotype Corsiva" panose="03010101010201010101" pitchFamily="66" charset="0"/>
          </a:endParaRPr>
        </a:p>
      </dsp:txBody>
      <dsp:txXfrm>
        <a:off x="1854905" y="45355"/>
        <a:ext cx="1457813" cy="2933626"/>
      </dsp:txXfrm>
    </dsp:sp>
    <dsp:sp modelId="{6E3290B9-5510-4C73-913C-62BA579C7362}">
      <dsp:nvSpPr>
        <dsp:cNvPr id="0" name=""/>
        <dsp:cNvSpPr/>
      </dsp:nvSpPr>
      <dsp:spPr>
        <a:xfrm>
          <a:off x="3618226" y="0"/>
          <a:ext cx="1548523" cy="3024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otype Corsiva" panose="03010101010201010101" pitchFamily="66" charset="0"/>
            </a:rPr>
            <a:t>2. Доступность материала для детей дошкольного возраста;</a:t>
          </a:r>
          <a:endParaRPr lang="ru-RU" sz="1800" b="1" kern="1200" dirty="0">
            <a:latin typeface="Monotype Corsiva" panose="03010101010201010101" pitchFamily="66" charset="0"/>
          </a:endParaRPr>
        </a:p>
      </dsp:txBody>
      <dsp:txXfrm>
        <a:off x="3663581" y="45355"/>
        <a:ext cx="1457813" cy="2933626"/>
      </dsp:txXfrm>
    </dsp:sp>
    <dsp:sp modelId="{F73B31D2-7857-444F-96B6-0B5797A4C638}">
      <dsp:nvSpPr>
        <dsp:cNvPr id="0" name=""/>
        <dsp:cNvSpPr/>
      </dsp:nvSpPr>
      <dsp:spPr>
        <a:xfrm>
          <a:off x="5426901" y="0"/>
          <a:ext cx="1548523" cy="3024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otype Corsiva" panose="03010101010201010101" pitchFamily="66" charset="0"/>
            </a:rPr>
            <a:t>3. Максимальная включенность родителей и оказание им практической помощи в работе по ознакомлению детей с семейными ценностями;</a:t>
          </a:r>
          <a:endParaRPr lang="ru-RU" sz="1800" b="1" kern="1200" dirty="0">
            <a:latin typeface="Monotype Corsiva" panose="03010101010201010101" pitchFamily="66" charset="0"/>
          </a:endParaRPr>
        </a:p>
      </dsp:txBody>
      <dsp:txXfrm>
        <a:off x="5472256" y="45355"/>
        <a:ext cx="1457813" cy="2933626"/>
      </dsp:txXfrm>
    </dsp:sp>
    <dsp:sp modelId="{EF057110-E734-42B8-B32E-4D4DEE7BED63}">
      <dsp:nvSpPr>
        <dsp:cNvPr id="0" name=""/>
        <dsp:cNvSpPr/>
      </dsp:nvSpPr>
      <dsp:spPr>
        <a:xfrm>
          <a:off x="7235577" y="0"/>
          <a:ext cx="1548523" cy="3024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otype Corsiva" panose="03010101010201010101" pitchFamily="66" charset="0"/>
            </a:rPr>
            <a:t>4. Интеграция совместной деятельности детей и родителей дома с их деятельностью в дошкольном образовательном учреждении.</a:t>
          </a:r>
          <a:endParaRPr lang="ru-RU" sz="1600" b="1" kern="1200" dirty="0">
            <a:latin typeface="Monotype Corsiva" panose="03010101010201010101" pitchFamily="66" charset="0"/>
          </a:endParaRPr>
        </a:p>
      </dsp:txBody>
      <dsp:txXfrm>
        <a:off x="7280932" y="45355"/>
        <a:ext cx="1457813" cy="2933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11.03.2023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11.03.2023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11.03.2023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11.03.2023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7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file:///F:\&#1053;&#1072;&#1090;&#1072;&#1096;&#1072;_&#1050;&#1086;&#1088;&#1086;&#1083;&#1105;&#1074;&#1072;_-_&#1052;&#1072;&#1083;&#1077;&#1085;&#1100;&#1082;&#1072;&#1103;_&#1089;&#1090;&#1088;&#1072;&#1085;&#1072;_(-)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audio" Target="file:///E:\&#1053;&#1072;&#1090;&#1072;&#1096;&#1072;_&#1050;&#1086;&#1088;&#1086;&#1083;&#1105;&#1074;&#1072;_-_&#1052;&#1072;&#1083;&#1077;&#1085;&#1100;&#1082;&#1072;&#1103;_&#1089;&#1090;&#1088;&#1072;&#1085;&#1072;_(-)%20(2).mp3" TargetMode="External"/><Relationship Id="rId10" Type="http://schemas.openxmlformats.org/officeDocument/2006/relationships/image" Target="../media/image5.png"/><Relationship Id="rId4" Type="http://schemas.openxmlformats.org/officeDocument/2006/relationships/audio" Target="file:///E:\&#1057;&#1056;&#1045;&#1044;&#1053;&#1071;&#1071;%20&#1041;%20&#1055;&#1056;&#1054;&#1045;&#1050;&#1058;%20&#1052;&#1054;&#1071;%20&#1057;&#1045;&#1052;&#1068;&#1071;\&#1053;&#1072;&#1090;&#1072;&#1096;&#1072;_&#1050;&#1086;&#1088;&#1086;&#1083;&#1105;&#1074;&#1072;_-_&#1052;&#1072;&#1083;&#1077;&#1085;&#1100;&#1082;&#1072;&#1103;_&#1089;&#1090;&#1088;&#1072;&#1085;&#1072;_(-)%20(2).mp3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9.pn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6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47663" y="3887801"/>
            <a:ext cx="6984777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Проект «Моя семья»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lvl="0" algn="l">
              <a:spcBef>
                <a:spcPct val="0"/>
              </a:spcBef>
            </a:pPr>
            <a:r>
              <a:rPr lang="ru-RU" sz="1800" dirty="0" smtClean="0">
                <a:solidFill>
                  <a:srgbClr val="0042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Семья – источник вдохновения, </a:t>
            </a:r>
            <a:endParaRPr lang="ru-RU" sz="1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lvl="0" algn="l" eaLnBrk="0" hangingPunct="0">
              <a:spcBef>
                <a:spcPct val="0"/>
              </a:spcBef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Где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рядом взрослые и дети,</a:t>
            </a:r>
            <a:endParaRPr lang="ru-RU" sz="1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lvl="0" algn="l" eaLnBrk="0" hangingPunct="0">
              <a:spcBef>
                <a:spcPct val="0"/>
              </a:spcBef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семье от всех невзгод спасение,</a:t>
            </a:r>
            <a:endParaRPr lang="ru-RU" sz="1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lvl="0" algn="l" eaLnBrk="0" hangingPunct="0">
              <a:spcBef>
                <a:spcPct val="0"/>
              </a:spcBef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lang="ru-RU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Здесь 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друг за друга все в ответе»</a:t>
            </a:r>
            <a:r>
              <a:rPr lang="ru-RU" sz="1400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Наташа_Королёва_-_Маленькая_страна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Наташа_Королёва_-_Маленькая_страна_(-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388424" y="6248400"/>
            <a:ext cx="609600" cy="609600"/>
          </a:xfrm>
          <a:prstGeom prst="rect">
            <a:avLst/>
          </a:prstGeom>
        </p:spPr>
      </p:pic>
      <p:pic>
        <p:nvPicPr>
          <p:cNvPr id="7" name="Наташа_Королёва_-_Маленькая_страна_(-) (2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Наташа_Королёва_-_Маленькая_страна_(-) (2)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224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454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9" showWhenStopped="0">
                <p:cTn id="4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22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3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50" grpId="0" animBg="1"/>
    </p:bld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5" y="2420888"/>
            <a:ext cx="7779170" cy="1066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04" y="1628800"/>
            <a:ext cx="7388992" cy="11217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5" y="306896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Творческая работа  «Генеалогическое древо моей семьи».</a:t>
            </a:r>
          </a:p>
          <a:p>
            <a:pPr lvl="0"/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Выставка творческих работ родителей «Умелые руки не      знают скуки»</a:t>
            </a:r>
          </a:p>
          <a:p>
            <a:pPr lvl="0"/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Фотовыставка «Уголок России-отчий дом»</a:t>
            </a:r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 Семейный праздник для детей и их родителей «Вместе мы одна семья»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047326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028651"/>
              </p:ext>
            </p:extLst>
          </p:nvPr>
        </p:nvGraphicFramePr>
        <p:xfrm>
          <a:off x="395536" y="836712"/>
          <a:ext cx="8374063" cy="5946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8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84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Образовательные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области</a:t>
                      </a:r>
                      <a:endParaRPr lang="ru-RU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6" marR="91436" marT="45723" marB="4572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Формы и методы работы</a:t>
                      </a:r>
                      <a:endParaRPr lang="ru-RU" sz="1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6" marR="91436" marT="45723" marB="4572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36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Социально-коммуникативное развитие</a:t>
                      </a:r>
                      <a:endParaRPr lang="ru-RU" sz="18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 marL="91436" marR="91436" marT="45723" marB="4572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Организация выставок «Генеалогическое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древо семей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», «Умелые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руки не знают скуки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», фотовыставка «Мой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дом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С/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игра «Семья»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Д/и «Семья», «Кому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что нужно для работы»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91436" marR="91436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82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Познавательное развитие</a:t>
                      </a:r>
                      <a:endParaRPr lang="ru-RU" sz="18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 marL="91436" marR="91436" marT="45723" marB="4572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Нод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на тему: «Моя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Семья»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Беседа с детьми на тему: «Семейные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обязанности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»,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«Моя дружная семья»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Беседа с использованием ИКТ «Семейные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традиции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Просмотр мультфильмов «Мама для мамонтенка»,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«Встречайте бабушку»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91436" marR="91436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30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Речевое</a:t>
                      </a:r>
                      <a:endParaRPr kumimoji="0" lang="ru-RU" sz="1800" kern="1200" dirty="0" smtClean="0">
                        <a:solidFill>
                          <a:srgbClr val="C000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развитие</a:t>
                      </a:r>
                      <a:endParaRPr lang="ru-RU" sz="18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 marL="91436" marR="91436" marT="45723" marB="4572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Разучивание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потешек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, песен, стихотворений к семейному празднику и весеннему утреннику.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Составление рассказов «Моя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семья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Заучивание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поговорок, стихов о семье. Чтение В.Осеевой «Сыновья»,</a:t>
                      </a:r>
                      <a:r>
                        <a:rPr kumimoji="0" lang="ru-RU" sz="1400" b="1" kern="1200" baseline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тат.н.ск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. «Три дочери»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91436" marR="91436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2254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Художественно-эстетическое</a:t>
                      </a:r>
                      <a:endParaRPr kumimoji="0" lang="ru-RU" sz="1800" kern="1200" dirty="0" smtClean="0">
                        <a:solidFill>
                          <a:srgbClr val="C000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развитие</a:t>
                      </a:r>
                      <a:endParaRPr lang="ru-RU" sz="18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 marL="91436" marR="91436" marT="45723" marB="4572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Конструирование «Построим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дом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Аппликация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«Открытка для </a:t>
                      </a:r>
                      <a:r>
                        <a:rPr kumimoji="0" lang="ru-RU" sz="1400" b="1" kern="1200" baseline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папы»,Рисование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«Цветы для мамы»</a:t>
                      </a:r>
                    </a:p>
                    <a:p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Самостоятельная </a:t>
                      </a:r>
                      <a:r>
                        <a:rPr kumimoji="0" lang="ru-RU" sz="1400" b="1" kern="1200" baseline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худ.дея-ть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 -раскраски по теме «Семья»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91436" marR="91436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74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Физическое развитие</a:t>
                      </a:r>
                      <a:endParaRPr lang="ru-RU" sz="1800" dirty="0">
                        <a:solidFill>
                          <a:srgbClr val="C00000"/>
                        </a:solidFill>
                        <a:latin typeface="Comic Sans MS" pitchFamily="66" charset="0"/>
                      </a:endParaRPr>
                    </a:p>
                  </a:txBody>
                  <a:tcPr marL="91436" marR="91436" marT="45723" marB="4572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Пальчиковая гимнастика «Кто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приехал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»,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Физминутка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«Моя семья»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91436" marR="91436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4166834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6" y="-99392"/>
            <a:ext cx="8023031" cy="1322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6792"/>
            <a:ext cx="9028959" cy="5169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528685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8779001" cy="1182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107"/>
          <a:stretch/>
        </p:blipFill>
        <p:spPr>
          <a:xfrm>
            <a:off x="5076056" y="2396016"/>
            <a:ext cx="3744416" cy="3632843"/>
          </a:xfrm>
          <a:prstGeom prst="rect">
            <a:avLst/>
          </a:prstGeom>
          <a:ln w="57150">
            <a:solidFill>
              <a:srgbClr val="C41295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"/>
          <a:stretch/>
        </p:blipFill>
        <p:spPr>
          <a:xfrm>
            <a:off x="149780" y="2243462"/>
            <a:ext cx="4716016" cy="3937950"/>
          </a:xfrm>
          <a:prstGeom prst="rect">
            <a:avLst/>
          </a:prstGeom>
          <a:ln w="57150">
            <a:solidFill>
              <a:srgbClr val="C41295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469175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0"/>
            <a:ext cx="7614217" cy="1196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60"/>
          <a:stretch/>
        </p:blipFill>
        <p:spPr>
          <a:xfrm>
            <a:off x="251520" y="1196752"/>
            <a:ext cx="8676456" cy="5466091"/>
          </a:xfrm>
          <a:prstGeom prst="rect">
            <a:avLst/>
          </a:prstGeom>
          <a:ln w="57150">
            <a:solidFill>
              <a:srgbClr val="C41295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002874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0"/>
            <a:ext cx="6552728" cy="1150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3" y="1167668"/>
            <a:ext cx="3213838" cy="4285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46705"/>
            <a:ext cx="3213838" cy="4285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r="88"/>
          <a:stretch/>
        </p:blipFill>
        <p:spPr>
          <a:xfrm>
            <a:off x="6173921" y="1153943"/>
            <a:ext cx="2934584" cy="4264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796499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8876"/>
            <a:ext cx="6552728" cy="11507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161589"/>
            <a:ext cx="4035902" cy="4285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62" y="91475"/>
            <a:ext cx="2984119" cy="3978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"/>
          <a:stretch/>
        </p:blipFill>
        <p:spPr>
          <a:xfrm>
            <a:off x="337671" y="4140054"/>
            <a:ext cx="2409782" cy="2774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3337064"/>
            <a:ext cx="2409782" cy="32130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42" y="3501008"/>
            <a:ext cx="2672852" cy="3563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757997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16632"/>
            <a:ext cx="6552728" cy="1150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162"/>
            <a:ext cx="4277984" cy="3208488"/>
          </a:xfrm>
          <a:prstGeom prst="rect">
            <a:avLst/>
          </a:prstGeom>
          <a:ln w="57150">
            <a:solidFill>
              <a:srgbClr val="C41295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211960" cy="3158970"/>
          </a:xfrm>
          <a:prstGeom prst="rect">
            <a:avLst/>
          </a:prstGeom>
          <a:ln w="57150">
            <a:solidFill>
              <a:srgbClr val="C41295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20116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8640"/>
            <a:ext cx="6998928" cy="11910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18"/>
          <a:stretch/>
        </p:blipFill>
        <p:spPr>
          <a:xfrm>
            <a:off x="179512" y="1628800"/>
            <a:ext cx="7308304" cy="4653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434779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0"/>
            <a:ext cx="5760639" cy="1073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42" y="729396"/>
            <a:ext cx="3672408" cy="2754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6" y="834126"/>
            <a:ext cx="3532768" cy="2649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8" y="3613152"/>
            <a:ext cx="4049448" cy="30370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0" y="3568613"/>
            <a:ext cx="4108833" cy="3081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83329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1043608" y="5013176"/>
            <a:ext cx="1296144" cy="1152128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46123"/>
            <a:ext cx="1296144" cy="121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71" y="4680917"/>
            <a:ext cx="1417465" cy="132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0" lvl="0" indent="0" eaLnBrk="0" hangingPunct="0"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Вид проекта: </a:t>
            </a:r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познавательно-творческий</a:t>
            </a:r>
          </a:p>
          <a:p>
            <a:pPr marL="0" lvl="0" indent="0" eaLnBrk="0" hangingPunct="0"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Продолжительность: </a:t>
            </a:r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долгосрочный</a:t>
            </a:r>
          </a:p>
          <a:p>
            <a:pPr marL="0" lvl="0" indent="0" eaLnBrk="0" hangingPunct="0"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Участники: </a:t>
            </a:r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дети средней «А» группы, воспитатели группы, инструктор по физкультуре</a:t>
            </a: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, музыкальный руководитель, родители</a:t>
            </a:r>
          </a:p>
          <a:p>
            <a:pPr marL="0" lvl="0" indent="0" eaLnBrk="0" hangingPunct="0">
              <a:buNone/>
              <a:defRPr/>
            </a:pPr>
            <a:endParaRPr lang="ru-RU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 eaLnBrk="0" hangingPunct="0">
              <a:buNone/>
              <a:defRPr/>
            </a:pPr>
            <a:endParaRPr lang="ru-RU" sz="2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 eaLnBrk="0" hangingPunct="0">
              <a:buNone/>
              <a:defRPr/>
            </a:pPr>
            <a:endParaRPr lang="ru-RU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 eaLnBrk="0" hangingPunct="0">
              <a:buNone/>
              <a:defRPr/>
            </a:pPr>
            <a:endParaRPr lang="ru-RU" sz="2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 eaLnBrk="0" hangingPunct="0">
              <a:buNone/>
              <a:defRPr/>
            </a:pP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МБДОУ «Ясли-сад «</a:t>
            </a:r>
            <a:r>
              <a:rPr lang="ru-RU" sz="2400" dirty="0" err="1" smtClean="0">
                <a:solidFill>
                  <a:prstClr val="black"/>
                </a:solidFill>
                <a:latin typeface="Comic Sans MS" pitchFamily="66" charset="0"/>
              </a:rPr>
              <a:t>Витоша</a:t>
            </a: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», 2023г.</a:t>
            </a:r>
            <a:endParaRPr lang="ru-RU" sz="24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065965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5761219" cy="1072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412776"/>
            <a:ext cx="2737341" cy="36457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761" y="1628800"/>
            <a:ext cx="3135447" cy="41805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4032448" cy="3024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5504856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0"/>
            <a:ext cx="8455885" cy="1402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5750" y="1700808"/>
            <a:ext cx="3240360" cy="4896544"/>
          </a:xfrm>
          <a:prstGeom prst="rect">
            <a:avLst/>
          </a:prstGeom>
          <a:ln w="57150">
            <a:solidFill>
              <a:srgbClr val="C41295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4708"/>
            <a:ext cx="6150192" cy="4612644"/>
          </a:xfrm>
          <a:prstGeom prst="rect">
            <a:avLst/>
          </a:prstGeom>
          <a:ln w="57150">
            <a:solidFill>
              <a:srgbClr val="C41295"/>
            </a:solidFill>
          </a:ln>
        </p:spPr>
      </p:pic>
    </p:spTree>
    <p:custDataLst>
      <p:tags r:id="rId1"/>
    </p:custData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ерфолента 8"/>
          <p:cNvSpPr/>
          <p:nvPr/>
        </p:nvSpPr>
        <p:spPr>
          <a:xfrm>
            <a:off x="417279" y="1448780"/>
            <a:ext cx="8352928" cy="792088"/>
          </a:xfrm>
          <a:prstGeom prst="flowChartPunchedTap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Мы пройдем военным шагом, под большим красивым флагом!</a:t>
            </a:r>
            <a:endParaRPr lang="ru-RU" sz="2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79074" y="232414"/>
            <a:ext cx="8352928" cy="676306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Развлечение «23 февраля»</a:t>
            </a:r>
            <a:endParaRPr lang="ru-RU" sz="32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79074" y="760635"/>
            <a:ext cx="8352928" cy="83623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Праздник есть у нас один, этот праздник всех мужчин…</a:t>
            </a:r>
            <a:endParaRPr lang="ru-RU" sz="2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38" y="2326641"/>
            <a:ext cx="3317162" cy="2487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3275856" cy="24568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03422" y="1912575"/>
            <a:ext cx="2487375" cy="3316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89" y="4221088"/>
            <a:ext cx="3275856" cy="2456892"/>
          </a:xfrm>
          <a:prstGeom prst="rect">
            <a:avLst/>
          </a:prstGeom>
        </p:spPr>
      </p:pic>
      <p:sp>
        <p:nvSpPr>
          <p:cNvPr id="11" name="5-конечная звезда 10"/>
          <p:cNvSpPr/>
          <p:nvPr/>
        </p:nvSpPr>
        <p:spPr>
          <a:xfrm>
            <a:off x="3707904" y="5098174"/>
            <a:ext cx="1547005" cy="142717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8320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8602202" cy="1115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8" y="3717032"/>
            <a:ext cx="4011893" cy="30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38" y="3743519"/>
            <a:ext cx="4011893" cy="3008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0" y="1265665"/>
            <a:ext cx="4011893" cy="3008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20" y="1295600"/>
            <a:ext cx="4011893" cy="3008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877935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0"/>
            <a:ext cx="8602202" cy="11156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37" y="1290889"/>
            <a:ext cx="3635896" cy="2726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1962"/>
            <a:ext cx="3635896" cy="2726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52" y="4111962"/>
            <a:ext cx="3635896" cy="272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90889"/>
            <a:ext cx="3635896" cy="2726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237537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8602202" cy="11156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/>
          <a:stretch/>
        </p:blipFill>
        <p:spPr>
          <a:xfrm>
            <a:off x="358409" y="1412776"/>
            <a:ext cx="8244408" cy="52745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72326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12" y="85054"/>
            <a:ext cx="8297375" cy="6687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5798902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16832"/>
            <a:ext cx="6925656" cy="11766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3284984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altLang="ru-RU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У детей сформировано уважительное отношение к старшему поколению, своим родителям, членам семьи ,владеют понятием «семья</a:t>
            </a:r>
            <a:r>
              <a:rPr lang="ru-RU" altLang="ru-RU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», сформированы </a:t>
            </a:r>
            <a:r>
              <a:rPr lang="ru-RU" altLang="ru-RU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знания о профессиях своих родителей и чувство гордости за свою семью.</a:t>
            </a:r>
          </a:p>
          <a:p>
            <a:pPr lvl="0" algn="just" eaLnBrk="0" hangingPunct="0"/>
            <a:r>
              <a:rPr lang="ru-RU" altLang="ru-RU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Организация  данного проекта показывают значимость каждого члена семьи, раскрывают ее особенность  и неповторимость, способствует воспитанию любви и уважения к членам семьи. Родители, активно участвуя в жизни детского сада, группы  начинают понимать  простую истину: какими вырастут их  дети, зависит от отданного им времени, качества общения с  детьми. Сотрудничество детей и родителей, воспитателей и детей, их духовное взаимопроникновение рождают в сердце ребёнка любовь и признательность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219516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УРА!!! У нас все получилось!!!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543" y="2780928"/>
            <a:ext cx="5138913" cy="3855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125346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6115050" cy="27363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  <a:ea typeface="Calibri"/>
                <a:cs typeface="Times New Roman"/>
              </a:rPr>
              <a:t>СПАСИБО ЗА ВНИМАНИЕ!!!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6143625" cy="5328592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 smtClean="0">
                <a:latin typeface="Comic Sans MS" panose="030F0702030302020204" pitchFamily="66" charset="0"/>
                <a:ea typeface="Calibri"/>
                <a:cs typeface="Times New Roman"/>
              </a:rPr>
              <a:t>           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1800" b="1" i="1" dirty="0" smtClean="0">
                <a:latin typeface="Comic Sans MS" panose="030F0702030302020204" pitchFamily="66" charset="0"/>
                <a:ea typeface="Calibri"/>
                <a:cs typeface="Times New Roman"/>
              </a:rPr>
              <a:t>                 </a:t>
            </a:r>
            <a:endParaRPr lang="ru-RU" sz="1800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20786"/>
            <a:ext cx="63184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anose="03010101010201010101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1277872" y="4365104"/>
            <a:ext cx="1224136" cy="1080120"/>
          </a:xfrm>
          <a:prstGeom prst="star5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83789"/>
            <a:ext cx="1304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1304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877272"/>
            <a:ext cx="6840760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Составитель проекта: воспитатель Петренко Н.О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47891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792088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Актуальность проекта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ru-RU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960440"/>
          </a:xfrm>
        </p:spPr>
        <p:txBody>
          <a:bodyPr/>
          <a:lstStyle/>
          <a:p>
            <a:pPr lvl="0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Семья 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занимает центральное место в воспитании ребёнка, играет основную роль в формировании мировоззрения, нравственных норм поведения, чувств. Главную роль в становлении личности ребенка на разных возрастных этапах играет семья. С целью изучения семьи, установления контакта с её членами, для согласования воспитательных воздействий на ребёнка появилась идея создать проект «Моя семья», которая помогает детям понять значимость семьи, воспитать у детей любовь и уважение к её членам, прививать чувство привязанности к семье и дому.</a:t>
            </a:r>
          </a:p>
          <a:p>
            <a:pPr marL="0" indent="0">
              <a:buNone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515979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лако 18"/>
          <p:cNvSpPr/>
          <p:nvPr/>
        </p:nvSpPr>
        <p:spPr>
          <a:xfrm>
            <a:off x="252188" y="2123175"/>
            <a:ext cx="2840206" cy="230425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 Black" pitchFamily="34" charset="0"/>
              </a:rPr>
              <a:t>формировать у детей понятие «семья» и повышение роли семейных ценностей в становлении личности ребенка ; семейных и родственных отношениях;</a:t>
            </a:r>
          </a:p>
        </p:txBody>
      </p:sp>
      <p:sp>
        <p:nvSpPr>
          <p:cNvPr id="20" name="Облако 19"/>
          <p:cNvSpPr/>
          <p:nvPr/>
        </p:nvSpPr>
        <p:spPr>
          <a:xfrm>
            <a:off x="6156843" y="2090082"/>
            <a:ext cx="2697500" cy="235456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Black" pitchFamily="34" charset="0"/>
              </a:rPr>
              <a:t>воспитывать любовь, уважительное и  </a:t>
            </a:r>
            <a:r>
              <a:rPr lang="ru-RU" sz="1000" dirty="0" smtClean="0">
                <a:solidFill>
                  <a:schemeClr val="tx1"/>
                </a:solidFill>
                <a:latin typeface="Arial Black" pitchFamily="34" charset="0"/>
              </a:rPr>
              <a:t>заботливое </a:t>
            </a:r>
            <a:r>
              <a:rPr lang="ru-RU" sz="1000" dirty="0">
                <a:solidFill>
                  <a:schemeClr val="tx1"/>
                </a:solidFill>
                <a:latin typeface="Arial Black" pitchFamily="34" charset="0"/>
              </a:rPr>
              <a:t>отношение к своим близким: маме, папе, бабушке, дедушке, братьям, сестрам, желание заботиться о них, проявлять внимание</a:t>
            </a:r>
          </a:p>
        </p:txBody>
      </p:sp>
      <p:sp>
        <p:nvSpPr>
          <p:cNvPr id="21" name="Облако 20"/>
          <p:cNvSpPr/>
          <p:nvPr/>
        </p:nvSpPr>
        <p:spPr>
          <a:xfrm>
            <a:off x="573500" y="4497288"/>
            <a:ext cx="2914938" cy="1896782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 Black" pitchFamily="34" charset="0"/>
              </a:rPr>
              <a:t>развивать доверительные и  партнерские отношения с семьёй.</a:t>
            </a:r>
          </a:p>
        </p:txBody>
      </p:sp>
      <p:sp>
        <p:nvSpPr>
          <p:cNvPr id="22" name="12-конечная звезда 21"/>
          <p:cNvSpPr/>
          <p:nvPr/>
        </p:nvSpPr>
        <p:spPr>
          <a:xfrm>
            <a:off x="3131839" y="2330388"/>
            <a:ext cx="2912883" cy="2754796"/>
          </a:xfrm>
          <a:prstGeom prst="star1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488438" y="2683768"/>
            <a:ext cx="2160240" cy="20480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15853" y="3267362"/>
            <a:ext cx="26242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  ЦЕЛЬ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  ПРОЕКТА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076056" y="4592867"/>
            <a:ext cx="2952328" cy="217305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</a:pPr>
            <a:r>
              <a:rPr lang="ru-RU" altLang="ru-RU" sz="2000" b="1" i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ru-RU" altLang="ru-RU" sz="1000" b="1" i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формирование у детей духовно – нравственного отношения и чувства сопричастности к родному дому, семье;</a:t>
            </a:r>
          </a:p>
          <a:p>
            <a:pPr lvl="0" algn="ctr">
              <a:buClr>
                <a:srgbClr val="FF0000"/>
              </a:buClr>
            </a:pPr>
            <a:r>
              <a:rPr lang="ru-RU" altLang="ru-RU" sz="1050" b="1" i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формировать и развивать личность ребенка, развивать партнерские отношения с семьёй</a:t>
            </a:r>
            <a:endParaRPr lang="ru-RU" sz="1050" b="1" i="1" dirty="0"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30768" y="5373216"/>
            <a:ext cx="8229600" cy="108012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u="sng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1800" u="sng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800" u="sng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1800" u="sng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800" u="sng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Проблема</a:t>
            </a:r>
            <a:r>
              <a:rPr lang="ru-RU" sz="1800" u="sng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:</a:t>
            </a:r>
            <a:r>
              <a:rPr lang="ru-RU" sz="1800" dirty="0">
                <a:solidFill>
                  <a:prstClr val="black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 дети не имеют достаточных знаний о членах своей семьи;  утрата семейной функции передачи детям значимых культурных и жизненных ценностей.</a:t>
            </a:r>
            <a:endParaRPr lang="ru-RU" sz="1800" dirty="0" smtClean="0">
              <a:latin typeface="Comic Sans MS" panose="030F0702030302020204" pitchFamily="66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40362" y="1928082"/>
            <a:ext cx="8158163" cy="3240359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                         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3096344" cy="300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10" y="2924944"/>
            <a:ext cx="2341046" cy="225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0423" y="3548262"/>
            <a:ext cx="4932040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lvl="0" algn="ctr"/>
            <a:r>
              <a:rPr lang="ru-RU" sz="16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16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  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ЗАДАЧИ</a:t>
            </a:r>
          </a:p>
          <a:p>
            <a:pPr lvl="0" algn="ctr"/>
            <a:r>
              <a:rPr lang="ru-RU" spc="5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     ПРОЕКТА</a:t>
            </a:r>
            <a:endParaRPr lang="ru-RU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 rot="21202879">
            <a:off x="949130" y="1966370"/>
            <a:ext cx="2952328" cy="161885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  <a:latin typeface="Arial Black" panose="020B0A04020102020204" pitchFamily="34" charset="0"/>
              <a:ea typeface="Calibri"/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</a:rPr>
              <a:t>Формировать понятие </a:t>
            </a:r>
            <a:r>
              <a:rPr lang="ru-RU" sz="9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</a:rPr>
              <a:t>«семья»; расширять </a:t>
            </a:r>
            <a:r>
              <a:rPr lang="ru-RU" sz="9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</a:rPr>
              <a:t>представления </a:t>
            </a:r>
            <a:r>
              <a:rPr lang="ru-RU" sz="9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</a:rPr>
              <a:t>о семье, о родственных </a:t>
            </a:r>
            <a:r>
              <a:rPr lang="ru-RU" sz="9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/>
              </a:rPr>
              <a:t>отношениях; </a:t>
            </a:r>
            <a:r>
              <a:rPr lang="ru-RU" sz="9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</a:rPr>
              <a:t>закреплять знание имён, фамилий родителей, бабушек и дедушек.</a:t>
            </a:r>
            <a:br>
              <a:rPr lang="ru-RU" sz="9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</a:rPr>
            </a:br>
            <a:endParaRPr lang="ru-RU" sz="9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лако 6"/>
          <p:cNvSpPr/>
          <p:nvPr/>
        </p:nvSpPr>
        <p:spPr>
          <a:xfrm rot="456156">
            <a:off x="5631819" y="1953740"/>
            <a:ext cx="2970272" cy="162571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Формировать </a:t>
            </a:r>
            <a:r>
              <a:rPr lang="ru-RU" sz="900" dirty="0">
                <a:solidFill>
                  <a:schemeClr val="tx1"/>
                </a:solidFill>
                <a:latin typeface="Arial Black" panose="020B0A04020102020204" pitchFamily="34" charset="0"/>
              </a:rPr>
              <a:t>представления о семейных традициях и праздниках</a:t>
            </a:r>
            <a:r>
              <a:rPr lang="ru-RU" sz="9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r>
              <a:rPr lang="ru-RU" sz="900" dirty="0">
                <a:solidFill>
                  <a:schemeClr val="tx1"/>
                </a:solidFill>
                <a:latin typeface="Arial Black" panose="020B0A04020102020204" pitchFamily="34" charset="0"/>
              </a:rPr>
              <a:t>Воспитывать уважительное отношение и любовь к родным и </a:t>
            </a:r>
            <a:r>
              <a:rPr lang="ru-RU" sz="9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близким</a:t>
            </a:r>
            <a:r>
              <a:rPr lang="ru-RU" dirty="0"/>
              <a:t>.</a:t>
            </a:r>
          </a:p>
        </p:txBody>
      </p:sp>
      <p:sp>
        <p:nvSpPr>
          <p:cNvPr id="8" name="Облако 7"/>
          <p:cNvSpPr/>
          <p:nvPr/>
        </p:nvSpPr>
        <p:spPr>
          <a:xfrm rot="401092">
            <a:off x="492175" y="3987174"/>
            <a:ext cx="2808312" cy="1558076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 Black" panose="020B0A04020102020204" pitchFamily="34" charset="0"/>
              </a:rPr>
              <a:t>Воспитывать интерес к своей родословной.</a:t>
            </a:r>
          </a:p>
          <a:p>
            <a:pPr algn="ctr"/>
            <a:r>
              <a:rPr lang="ru-RU" sz="9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Arial Black" panose="020B0A04020102020204" pitchFamily="34" charset="0"/>
              </a:rPr>
              <a:t>Познакомить детей с понятием «генеалогическое древо семьи».</a:t>
            </a:r>
          </a:p>
        </p:txBody>
      </p:sp>
      <p:sp>
        <p:nvSpPr>
          <p:cNvPr id="9" name="Облако 8"/>
          <p:cNvSpPr/>
          <p:nvPr/>
        </p:nvSpPr>
        <p:spPr>
          <a:xfrm rot="21436174">
            <a:off x="6156166" y="3830070"/>
            <a:ext cx="2587507" cy="1564651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Arial Black" panose="020B0A04020102020204" pitchFamily="34" charset="0"/>
              </a:rPr>
              <a:t>Обогащать детско-родительские отношения опытом совместной творческой деятельности.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52986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936104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1800" u="sng" dirty="0" smtClean="0">
                <a:latin typeface="Comic Sans MS" panose="030F0702030302020204" pitchFamily="66" charset="0"/>
                <a:ea typeface="Calibri"/>
                <a:cs typeface="Times New Roman"/>
              </a:rPr>
              <a:t>Ожидаемый </a:t>
            </a:r>
            <a:r>
              <a:rPr lang="ru-RU" sz="1800" u="sng" dirty="0">
                <a:latin typeface="Comic Sans MS" panose="030F0702030302020204" pitchFamily="66" charset="0"/>
                <a:ea typeface="Calibri"/>
                <a:cs typeface="Times New Roman"/>
              </a:rPr>
              <a:t>результат. </a:t>
            </a:r>
            <a:r>
              <a:rPr lang="ru-RU" sz="1800" dirty="0">
                <a:latin typeface="Comic Sans MS" panose="030F0702030302020204" pitchFamily="66" charset="0"/>
                <a:ea typeface="Calibri"/>
                <a:cs typeface="Times New Roman"/>
              </a:rPr>
              <a:t>Мы предполагаем, что в результате реализации данного проекта все его участники – дети, педагоги, родители – приобретут определенные знания.</a:t>
            </a:r>
            <a:br>
              <a:rPr lang="ru-RU" sz="1800" dirty="0">
                <a:latin typeface="Comic Sans MS" panose="030F0702030302020204" pitchFamily="66" charset="0"/>
                <a:ea typeface="Calibri"/>
                <a:cs typeface="Times New Roman"/>
              </a:rPr>
            </a:br>
            <a:endParaRPr lang="ru-RU" sz="1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3284984"/>
            <a:ext cx="4038600" cy="3312368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                      </a:t>
            </a:r>
            <a:r>
              <a:rPr lang="ru-RU" sz="20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Дети</a:t>
            </a:r>
            <a:r>
              <a:rPr lang="ru-RU" sz="2000" b="1" i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: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Monotype Corsiva" panose="03010101010201010101" pitchFamily="66" charset="0"/>
                <a:ea typeface="Calibri"/>
                <a:cs typeface="Times New Roman"/>
              </a:rPr>
              <a:t>         воспитать </a:t>
            </a:r>
            <a:r>
              <a:rPr lang="ru-RU" sz="2000" dirty="0">
                <a:latin typeface="Monotype Corsiva" panose="03010101010201010101" pitchFamily="66" charset="0"/>
                <a:ea typeface="Calibri"/>
                <a:cs typeface="Times New Roman"/>
              </a:rPr>
              <a:t>чувства гордости за свою семью и любви к её членам, расширение знаний детей о своей семье: о членах семьи, традициях, о жизни бабушек и дедушек, будут иметь представление о родословной как истории семьи.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3140968"/>
            <a:ext cx="4176464" cy="3240360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i="1" dirty="0" smtClean="0">
                <a:latin typeface="Monotype Corsiva" panose="03010101010201010101" pitchFamily="66" charset="0"/>
                <a:ea typeface="Calibri"/>
                <a:cs typeface="Times New Roman"/>
              </a:rPr>
              <a:t>                         </a:t>
            </a:r>
            <a:r>
              <a:rPr lang="ru-RU" sz="18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Родители</a:t>
            </a:r>
            <a:r>
              <a:rPr lang="ru-RU" sz="1800" b="1" i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:</a:t>
            </a:r>
            <a:r>
              <a:rPr lang="ru-RU" sz="18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endParaRPr lang="ru-RU" sz="1800" b="1" dirty="0" smtClean="0">
              <a:solidFill>
                <a:srgbClr val="FF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Monotype Corsiva" panose="03010101010201010101" pitchFamily="66" charset="0"/>
                <a:ea typeface="Calibri"/>
                <a:cs typeface="Times New Roman"/>
              </a:rPr>
              <a:t>        повышение </a:t>
            </a:r>
            <a:r>
              <a:rPr lang="ru-RU" sz="1800" dirty="0">
                <a:latin typeface="Monotype Corsiva" panose="03010101010201010101" pitchFamily="66" charset="0"/>
                <a:ea typeface="Calibri"/>
                <a:cs typeface="Times New Roman"/>
              </a:rPr>
              <a:t>педагогической культуры родителей, активные и заинтересованные участники проекта, ориентированы на развитие у ребёнка потребности к познанию, общению с взрослыми и сверстниками, через совместную проектную деятельность; установить с ними доверительные и партнёрские отношения.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580398" y="3725069"/>
            <a:ext cx="36004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1819"/>
            <a:ext cx="4333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015212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512168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omic Sans MS" panose="030F0702030302020204" pitchFamily="66" charset="0"/>
                <a:ea typeface="Calibri"/>
                <a:cs typeface="Times New Roman"/>
              </a:rPr>
              <a:t>В проекте представлена совместная работа педагогов, детей, родителей по формированию представления о семье как о людях, которые живут вместе, любят друг друга, заботятся друг о друге. В ходе проекта дети получают  знания о профессиях своих родителей, о родословной своей семьи, семейных традициях.</a:t>
            </a:r>
            <a:br>
              <a:rPr lang="ru-RU" sz="1400" dirty="0">
                <a:latin typeface="Comic Sans MS" panose="030F0702030302020204" pitchFamily="66" charset="0"/>
                <a:ea typeface="Calibri"/>
                <a:cs typeface="Times New Roman"/>
              </a:rPr>
            </a:br>
            <a:endParaRPr lang="ru-RU" sz="14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534431"/>
              </p:ext>
            </p:extLst>
          </p:nvPr>
        </p:nvGraphicFramePr>
        <p:xfrm>
          <a:off x="107504" y="2060848"/>
          <a:ext cx="878497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79122679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A3BA79-6A75-4694-885C-1F1F3E30D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1A3BA79-6A75-4694-885C-1F1F3E30D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CEDFC-E820-484C-B04F-C7F349515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45CEDFC-E820-484C-B04F-C7F3495154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3290B9-5510-4C73-913C-62BA579C7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6E3290B9-5510-4C73-913C-62BA579C7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3B31D2-7857-444F-96B6-0B5797A4C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F73B31D2-7857-444F-96B6-0B5797A4C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57110-E734-42B8-B32E-4D4DEE7BE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EF057110-E734-42B8-B32E-4D4DEE7BE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971600" y="1844824"/>
            <a:ext cx="6923112" cy="60466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102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Выполнение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36912"/>
            <a:ext cx="84969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b="1" u="sng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 этап -Подготовительный</a:t>
            </a:r>
          </a:p>
          <a:p>
            <a:pPr lvl="0"/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Подбор стихотворений о семье, о членах семьи, русских народных сказок и рассказов.</a:t>
            </a:r>
          </a:p>
          <a:p>
            <a:pPr lvl="0"/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Подбор иллюстративного материала и изготовление дидактических игр по теме «Семья»</a:t>
            </a:r>
          </a:p>
          <a:p>
            <a:pPr lvl="0"/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Подбор атрибутов и изготовление костюмов для с/р «Семья»</a:t>
            </a:r>
            <a:b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 Выполнение родителями и детьми творческих домашних заданий.</a:t>
            </a:r>
          </a:p>
          <a:p>
            <a:pPr lvl="0"/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Рассматривание репродукции картин и просмотр мультфильмов на тему «Семья».</a:t>
            </a:r>
          </a:p>
          <a:p>
            <a:pPr lvl="0"/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 Разработка сценария развлечения «23 февраля», «Мини Мисс»</a:t>
            </a:r>
          </a:p>
        </p:txBody>
      </p:sp>
    </p:spTree>
    <p:extLst>
      <p:ext uri="{BB962C8B-B14F-4D97-AF65-F5344CB8AC3E}">
        <p14:creationId xmlns:p14="http://schemas.microsoft.com/office/powerpoint/2010/main" val="3930986598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0"/>
          <p:cNvSpPr>
            <a:spLocks noGrp="1"/>
          </p:cNvSpPr>
          <p:nvPr>
            <p:ph idx="1"/>
          </p:nvPr>
        </p:nvSpPr>
        <p:spPr>
          <a:xfrm>
            <a:off x="971600" y="1844824"/>
            <a:ext cx="6923112" cy="60466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1026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Выполнение проекта: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24944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 Заучивание стихотворений о семье: маме, папе, сестрах, братьях, бабушке, дедушке. </a:t>
            </a:r>
            <a:b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 Творческое рассказывание: «Моя мама лучше всех», «Мой папа лучший друг».</a:t>
            </a:r>
            <a:b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 Беседы: «Я и моя семья», </a:t>
            </a:r>
            <a:r>
              <a:rPr lang="ru-RU" alt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«</a:t>
            </a:r>
            <a:r>
              <a:rPr lang="ru-RU" altLang="ru-RU" sz="2000" b="1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Семейнные</a:t>
            </a:r>
            <a:r>
              <a:rPr lang="ru-RU" alt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ценности».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 Чтение стихотворений о семье, русских народных сказок, рассказов.</a:t>
            </a:r>
          </a:p>
          <a:p>
            <a:pPr lvl="0"/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НОД «Расскажу о своей семье», «Галстук для папы», «Открытка для мамы»</a:t>
            </a:r>
          </a:p>
          <a:p>
            <a:pPr lvl="0"/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6.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Консультации для родителей «Что такое семья», «Роль отца в воспитании ребенка», «Трудовое воспитание в семье» и др.</a:t>
            </a:r>
          </a:p>
          <a:p>
            <a:pPr lvl="0"/>
            <a:r>
              <a:rPr lang="ru-RU" altLang="ru-RU" sz="2000" b="1" dirty="0">
                <a:solidFill>
                  <a:srgbClr val="BE028D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7. </a:t>
            </a:r>
            <a:r>
              <a:rPr lang="ru-RU" altLang="ru-RU" sz="2000" b="1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С/р «Семья»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71" y="2449488"/>
            <a:ext cx="7779170" cy="1066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902741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5|2.8|1.3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2.9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1.5|1.5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1.5|1.5|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1.5|1.5|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2|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|2|2.3|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1.4|2.3|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2.2|2.1|1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2.9|7.2|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2.9|7.2|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2.9|7.2|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|0.8|-4.8|5.5|1.3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2.7|3.4|3|3|4.2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1.6|2.8|2.4|3.5|2|2.8|2.1|3.1|2.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3|6.2|2.7|5.9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|2.9|2.8|2.5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3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2.8"/>
</p:tagLst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1149</TotalTime>
  <Words>1152</Words>
  <Application>Microsoft Office PowerPoint</Application>
  <PresentationFormat>Экран (4:3)</PresentationFormat>
  <Paragraphs>95</Paragraphs>
  <Slides>29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Comic Sans MS</vt:lpstr>
      <vt:lpstr>Monotype Corsiva</vt:lpstr>
      <vt:lpstr>Times New Roman</vt:lpstr>
      <vt:lpstr>Шаблон 2</vt:lpstr>
      <vt:lpstr>Проект «Моя семья»</vt:lpstr>
      <vt:lpstr>Презентация PowerPoint</vt:lpstr>
      <vt:lpstr> Актуальность проекта </vt:lpstr>
      <vt:lpstr>Презентация PowerPoint</vt:lpstr>
      <vt:lpstr>  Проблема: дети не имеют достаточных знаний о членах своей семьи;  утрата семейной функции передачи детям значимых культурных и жизненных ценностей.</vt:lpstr>
      <vt:lpstr> Ожидаемый результат. Мы предполагаем, что в результате реализации данного проекта все его участники – дети, педагоги, родители – приобретут определенные знания. </vt:lpstr>
      <vt:lpstr>В проекте представлена совместная работа педагогов, детей, родителей по формированию представления о семье как о людях, которые живут вместе, любят друг друга, заботятся друг о друге. В ходе проекта дети получают  знания о профессиях своих родителей, о родословной своей семьи, семейных традициях.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</dc:title>
  <dc:creator>Админ</dc:creator>
  <cp:lastModifiedBy>Наталья</cp:lastModifiedBy>
  <cp:revision>162</cp:revision>
  <dcterms:created xsi:type="dcterms:W3CDTF">2016-02-23T10:06:27Z</dcterms:created>
  <dcterms:modified xsi:type="dcterms:W3CDTF">2023-03-11T15:56:37Z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6044581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