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98" r:id="rId4"/>
    <p:sldId id="257" r:id="rId5"/>
    <p:sldId id="264" r:id="rId6"/>
    <p:sldId id="296" r:id="rId7"/>
    <p:sldId id="262" r:id="rId8"/>
    <p:sldId id="273" r:id="rId9"/>
    <p:sldId id="271" r:id="rId10"/>
    <p:sldId id="281" r:id="rId11"/>
    <p:sldId id="299" r:id="rId12"/>
    <p:sldId id="300" r:id="rId13"/>
    <p:sldId id="304" r:id="rId14"/>
    <p:sldId id="291" r:id="rId15"/>
    <p:sldId id="284" r:id="rId16"/>
    <p:sldId id="301" r:id="rId17"/>
    <p:sldId id="306" r:id="rId18"/>
    <p:sldId id="285" r:id="rId19"/>
    <p:sldId id="288" r:id="rId20"/>
    <p:sldId id="289" r:id="rId21"/>
    <p:sldId id="259" r:id="rId22"/>
    <p:sldId id="279" r:id="rId23"/>
    <p:sldId id="275" r:id="rId24"/>
    <p:sldId id="294" r:id="rId25"/>
    <p:sldId id="303" r:id="rId26"/>
    <p:sldId id="305" r:id="rId27"/>
    <p:sldId id="276" r:id="rId28"/>
    <p:sldId id="295" r:id="rId29"/>
    <p:sldId id="297" r:id="rId3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29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12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7" autoAdjust="0"/>
    <p:restoredTop sz="94813" autoAdjust="0"/>
  </p:normalViewPr>
  <p:slideViewPr>
    <p:cSldViewPr>
      <p:cViewPr varScale="1">
        <p:scale>
          <a:sx n="65" d="100"/>
          <a:sy n="65" d="100"/>
        </p:scale>
        <p:origin x="152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B64E60-3E8D-49D1-863E-9BA4C49438F5}" type="doc">
      <dgm:prSet loTypeId="urn:microsoft.com/office/officeart/2005/8/layout/hierarchy4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9581DC02-6FBD-45F9-9A7D-168F75F7EF14}">
      <dgm:prSet custT="1"/>
      <dgm:spPr>
        <a:scene3d>
          <a:camera prst="orthographicFront">
            <a:rot lat="0" lon="21299999" rev="0"/>
          </a:camera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1800" b="1" u="sng" dirty="0" smtClean="0">
              <a:latin typeface="Monotype Corsiva" panose="03010101010201010101" pitchFamily="66" charset="0"/>
            </a:rPr>
            <a:t>Особенности проекта: </a:t>
          </a:r>
          <a:endParaRPr lang="ru-RU" sz="1800" b="1" dirty="0">
            <a:latin typeface="Monotype Corsiva" panose="03010101010201010101" pitchFamily="66" charset="0"/>
          </a:endParaRPr>
        </a:p>
      </dgm:t>
    </dgm:pt>
    <dgm:pt modelId="{A1A3120C-CF7A-4534-B25A-319C03B939D7}" type="parTrans" cxnId="{B02ACFB2-6A92-4D83-9FE3-FDE566650337}">
      <dgm:prSet/>
      <dgm:spPr/>
      <dgm:t>
        <a:bodyPr/>
        <a:lstStyle/>
        <a:p>
          <a:endParaRPr lang="ru-RU"/>
        </a:p>
      </dgm:t>
    </dgm:pt>
    <dgm:pt modelId="{B39B438F-B5C0-499E-B7C9-04EB57516022}" type="sibTrans" cxnId="{B02ACFB2-6A92-4D83-9FE3-FDE566650337}">
      <dgm:prSet/>
      <dgm:spPr/>
      <dgm:t>
        <a:bodyPr/>
        <a:lstStyle/>
        <a:p>
          <a:endParaRPr lang="ru-RU"/>
        </a:p>
      </dgm:t>
    </dgm:pt>
    <dgm:pt modelId="{6278DD25-C20F-4C9E-9CDD-3B023CC2573C}">
      <dgm:prSet custT="1"/>
      <dgm:spPr/>
      <dgm:t>
        <a:bodyPr/>
        <a:lstStyle/>
        <a:p>
          <a:r>
            <a:rPr lang="ru-RU" sz="1800" b="1" dirty="0" smtClean="0">
              <a:latin typeface="Monotype Corsiva" panose="03010101010201010101" pitchFamily="66" charset="0"/>
            </a:rPr>
            <a:t>2. Доступность материала для детей дошкольного возраста;</a:t>
          </a:r>
          <a:endParaRPr lang="ru-RU" sz="1800" b="1" dirty="0">
            <a:latin typeface="Monotype Corsiva" panose="03010101010201010101" pitchFamily="66" charset="0"/>
          </a:endParaRPr>
        </a:p>
      </dgm:t>
    </dgm:pt>
    <dgm:pt modelId="{0BF168F0-2A03-4B3A-9E0A-C15A551BB4EB}" type="parTrans" cxnId="{0397D940-66C3-4377-AB12-CBB347CA9FD2}">
      <dgm:prSet/>
      <dgm:spPr/>
      <dgm:t>
        <a:bodyPr/>
        <a:lstStyle/>
        <a:p>
          <a:endParaRPr lang="ru-RU"/>
        </a:p>
      </dgm:t>
    </dgm:pt>
    <dgm:pt modelId="{E0F6D5A2-48C8-462E-93CA-C0461C0032B8}" type="sibTrans" cxnId="{0397D940-66C3-4377-AB12-CBB347CA9FD2}">
      <dgm:prSet/>
      <dgm:spPr/>
      <dgm:t>
        <a:bodyPr/>
        <a:lstStyle/>
        <a:p>
          <a:endParaRPr lang="ru-RU"/>
        </a:p>
      </dgm:t>
    </dgm:pt>
    <dgm:pt modelId="{282DF561-C9D6-494F-981A-1D82FA4154C0}">
      <dgm:prSet custT="1"/>
      <dgm:spPr/>
      <dgm:t>
        <a:bodyPr/>
        <a:lstStyle/>
        <a:p>
          <a:r>
            <a:rPr lang="ru-RU" sz="1800" b="1" dirty="0" smtClean="0">
              <a:latin typeface="Monotype Corsiva" panose="03010101010201010101" pitchFamily="66" charset="0"/>
            </a:rPr>
            <a:t>3. Максимальная включенность родителей и оказание им практической помощи в работе по ознакомлению детей с семейными ценностями;</a:t>
          </a:r>
          <a:endParaRPr lang="ru-RU" sz="1800" b="1" dirty="0">
            <a:latin typeface="Monotype Corsiva" panose="03010101010201010101" pitchFamily="66" charset="0"/>
          </a:endParaRPr>
        </a:p>
      </dgm:t>
    </dgm:pt>
    <dgm:pt modelId="{16D8160E-7759-4BCF-B1B2-ACB94ED6B34A}" type="parTrans" cxnId="{713E07A2-A57A-475B-B7E0-72A58B7F2E34}">
      <dgm:prSet/>
      <dgm:spPr/>
      <dgm:t>
        <a:bodyPr/>
        <a:lstStyle/>
        <a:p>
          <a:endParaRPr lang="ru-RU"/>
        </a:p>
      </dgm:t>
    </dgm:pt>
    <dgm:pt modelId="{5DFB4F2A-D63F-4283-9ECB-1346727BA335}" type="sibTrans" cxnId="{713E07A2-A57A-475B-B7E0-72A58B7F2E34}">
      <dgm:prSet/>
      <dgm:spPr/>
      <dgm:t>
        <a:bodyPr/>
        <a:lstStyle/>
        <a:p>
          <a:endParaRPr lang="ru-RU"/>
        </a:p>
      </dgm:t>
    </dgm:pt>
    <dgm:pt modelId="{3132FD1B-36F1-408A-B0BF-141459FF3B21}">
      <dgm:prSet custT="1"/>
      <dgm:spPr/>
      <dgm:t>
        <a:bodyPr/>
        <a:lstStyle/>
        <a:p>
          <a:r>
            <a:rPr lang="ru-RU" sz="1600" b="1" dirty="0" smtClean="0">
              <a:latin typeface="Monotype Corsiva" panose="03010101010201010101" pitchFamily="66" charset="0"/>
            </a:rPr>
            <a:t>4. Интеграция совместной деятельности детей и родителей дома с их деятельностью в дошкольном образовательном учреждении.</a:t>
          </a:r>
          <a:endParaRPr lang="ru-RU" sz="1600" b="1" dirty="0">
            <a:latin typeface="Monotype Corsiva" panose="03010101010201010101" pitchFamily="66" charset="0"/>
          </a:endParaRPr>
        </a:p>
      </dgm:t>
    </dgm:pt>
    <dgm:pt modelId="{390F6A74-AE07-4BF8-9D2E-7F725F16221C}" type="parTrans" cxnId="{FCB4AE4F-E0A4-4FE8-A878-FBE0164A5A96}">
      <dgm:prSet/>
      <dgm:spPr/>
      <dgm:t>
        <a:bodyPr/>
        <a:lstStyle/>
        <a:p>
          <a:endParaRPr lang="ru-RU"/>
        </a:p>
      </dgm:t>
    </dgm:pt>
    <dgm:pt modelId="{7CC2B6E6-711E-4E21-9651-570AA9C749AD}" type="sibTrans" cxnId="{FCB4AE4F-E0A4-4FE8-A878-FBE0164A5A96}">
      <dgm:prSet/>
      <dgm:spPr/>
      <dgm:t>
        <a:bodyPr/>
        <a:lstStyle/>
        <a:p>
          <a:endParaRPr lang="ru-RU"/>
        </a:p>
      </dgm:t>
    </dgm:pt>
    <dgm:pt modelId="{5E313BFC-BC46-42E2-8803-3DE7127E9D55}">
      <dgm:prSet custT="1"/>
      <dgm:spPr/>
      <dgm:t>
        <a:bodyPr/>
        <a:lstStyle/>
        <a:p>
          <a:r>
            <a:rPr lang="ru-RU" sz="1800" b="1" dirty="0" smtClean="0">
              <a:latin typeface="Monotype Corsiva" panose="03010101010201010101" pitchFamily="66" charset="0"/>
            </a:rPr>
            <a:t>1. Опора на личный опыт детей, полученный ими в семье;</a:t>
          </a:r>
          <a:endParaRPr lang="ru-RU" sz="1800" b="1" dirty="0">
            <a:latin typeface="Monotype Corsiva" panose="03010101010201010101" pitchFamily="66" charset="0"/>
          </a:endParaRPr>
        </a:p>
      </dgm:t>
    </dgm:pt>
    <dgm:pt modelId="{748DF74A-1CEF-4DBB-ACE5-543ED6E75731}" type="sibTrans" cxnId="{FF4D32BC-89AC-44BF-A864-B7B99D9E0CBF}">
      <dgm:prSet/>
      <dgm:spPr/>
      <dgm:t>
        <a:bodyPr/>
        <a:lstStyle/>
        <a:p>
          <a:endParaRPr lang="ru-RU"/>
        </a:p>
      </dgm:t>
    </dgm:pt>
    <dgm:pt modelId="{7078DD61-95B9-4A5E-83BA-9F5DF907341B}" type="parTrans" cxnId="{FF4D32BC-89AC-44BF-A864-B7B99D9E0CBF}">
      <dgm:prSet/>
      <dgm:spPr/>
      <dgm:t>
        <a:bodyPr/>
        <a:lstStyle/>
        <a:p>
          <a:endParaRPr lang="ru-RU"/>
        </a:p>
      </dgm:t>
    </dgm:pt>
    <dgm:pt modelId="{9F6E0584-B63F-4675-85C5-A7F4F7F2D455}" type="pres">
      <dgm:prSet presAssocID="{72B64E60-3E8D-49D1-863E-9BA4C49438F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FDDE4F2-00A7-400D-A1D7-481CCFADDAF9}" type="pres">
      <dgm:prSet presAssocID="{9581DC02-6FBD-45F9-9A7D-168F75F7EF14}" presName="vertOne" presStyleCnt="0"/>
      <dgm:spPr/>
    </dgm:pt>
    <dgm:pt modelId="{E1A3BA79-6A75-4694-885C-1F1F3E30D1A5}" type="pres">
      <dgm:prSet presAssocID="{9581DC02-6FBD-45F9-9A7D-168F75F7EF14}" presName="txOne" presStyleLbl="node0" presStyleIdx="0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5B20345-FE6F-4A36-8A4A-A4A5013F1A12}" type="pres">
      <dgm:prSet presAssocID="{9581DC02-6FBD-45F9-9A7D-168F75F7EF14}" presName="horzOne" presStyleCnt="0"/>
      <dgm:spPr/>
    </dgm:pt>
    <dgm:pt modelId="{65FE2333-EA20-468D-967D-2DA822715DFD}" type="pres">
      <dgm:prSet presAssocID="{B39B438F-B5C0-499E-B7C9-04EB57516022}" presName="sibSpaceOne" presStyleCnt="0"/>
      <dgm:spPr/>
    </dgm:pt>
    <dgm:pt modelId="{DB9F8F36-F284-4CF0-991F-DFFEDEB13934}" type="pres">
      <dgm:prSet presAssocID="{5E313BFC-BC46-42E2-8803-3DE7127E9D55}" presName="vertOne" presStyleCnt="0"/>
      <dgm:spPr/>
    </dgm:pt>
    <dgm:pt modelId="{C45CEDFC-E820-484C-B04F-C7F3495154C5}" type="pres">
      <dgm:prSet presAssocID="{5E313BFC-BC46-42E2-8803-3DE7127E9D55}" presName="txOne" presStyleLbl="node0" presStyleIdx="1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01CEB9D-3AD2-4765-A3D3-763D5C565DF6}" type="pres">
      <dgm:prSet presAssocID="{5E313BFC-BC46-42E2-8803-3DE7127E9D55}" presName="horzOne" presStyleCnt="0"/>
      <dgm:spPr/>
    </dgm:pt>
    <dgm:pt modelId="{30B7C980-32BF-4066-9B2B-260AC677AECB}" type="pres">
      <dgm:prSet presAssocID="{748DF74A-1CEF-4DBB-ACE5-543ED6E75731}" presName="sibSpaceOne" presStyleCnt="0"/>
      <dgm:spPr/>
    </dgm:pt>
    <dgm:pt modelId="{B3BC4E61-8955-432B-A75E-5FDCA568A3FE}" type="pres">
      <dgm:prSet presAssocID="{6278DD25-C20F-4C9E-9CDD-3B023CC2573C}" presName="vertOne" presStyleCnt="0"/>
      <dgm:spPr/>
    </dgm:pt>
    <dgm:pt modelId="{6E3290B9-5510-4C73-913C-62BA579C7362}" type="pres">
      <dgm:prSet presAssocID="{6278DD25-C20F-4C9E-9CDD-3B023CC2573C}" presName="txOne" presStyleLbl="node0" presStyleIdx="2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A4F082E-F38E-4DE7-B3B5-08397B144D01}" type="pres">
      <dgm:prSet presAssocID="{6278DD25-C20F-4C9E-9CDD-3B023CC2573C}" presName="horzOne" presStyleCnt="0"/>
      <dgm:spPr/>
    </dgm:pt>
    <dgm:pt modelId="{CB25A34F-61BB-4D65-90EF-20498F59091D}" type="pres">
      <dgm:prSet presAssocID="{E0F6D5A2-48C8-462E-93CA-C0461C0032B8}" presName="sibSpaceOne" presStyleCnt="0"/>
      <dgm:spPr/>
    </dgm:pt>
    <dgm:pt modelId="{30EB2B07-6F6D-464F-9F49-28D03484C392}" type="pres">
      <dgm:prSet presAssocID="{282DF561-C9D6-494F-981A-1D82FA4154C0}" presName="vertOne" presStyleCnt="0"/>
      <dgm:spPr/>
    </dgm:pt>
    <dgm:pt modelId="{F73B31D2-7857-444F-96B6-0B5797A4C638}" type="pres">
      <dgm:prSet presAssocID="{282DF561-C9D6-494F-981A-1D82FA4154C0}" presName="txOne" presStyleLbl="node0" presStyleIdx="3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D9A3A31-F7A3-482C-9B3C-505EE11573C6}" type="pres">
      <dgm:prSet presAssocID="{282DF561-C9D6-494F-981A-1D82FA4154C0}" presName="horzOne" presStyleCnt="0"/>
      <dgm:spPr/>
    </dgm:pt>
    <dgm:pt modelId="{2B18BFA1-02DD-42C5-9470-819C7821BB55}" type="pres">
      <dgm:prSet presAssocID="{5DFB4F2A-D63F-4283-9ECB-1346727BA335}" presName="sibSpaceOne" presStyleCnt="0"/>
      <dgm:spPr/>
    </dgm:pt>
    <dgm:pt modelId="{3747C704-4EE6-40BB-8228-4C1042F1BC1A}" type="pres">
      <dgm:prSet presAssocID="{3132FD1B-36F1-408A-B0BF-141459FF3B21}" presName="vertOne" presStyleCnt="0"/>
      <dgm:spPr/>
    </dgm:pt>
    <dgm:pt modelId="{EF057110-E734-42B8-B32E-4D4DEE7BED63}" type="pres">
      <dgm:prSet presAssocID="{3132FD1B-36F1-408A-B0BF-141459FF3B21}" presName="txOne" presStyleLbl="node0" presStyleIdx="4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EF0CFD7-FAA0-4562-A8FF-3B96333EA279}" type="pres">
      <dgm:prSet presAssocID="{3132FD1B-36F1-408A-B0BF-141459FF3B21}" presName="horzOne" presStyleCnt="0"/>
      <dgm:spPr/>
    </dgm:pt>
  </dgm:ptLst>
  <dgm:cxnLst>
    <dgm:cxn modelId="{5492FBF7-BE91-4F69-8794-6EA71918AB23}" type="presOf" srcId="{72B64E60-3E8D-49D1-863E-9BA4C49438F5}" destId="{9F6E0584-B63F-4675-85C5-A7F4F7F2D455}" srcOrd="0" destOrd="0" presId="urn:microsoft.com/office/officeart/2005/8/layout/hierarchy4"/>
    <dgm:cxn modelId="{8D7D9A51-7B01-4C67-B551-4F0CFF5C8B16}" type="presOf" srcId="{3132FD1B-36F1-408A-B0BF-141459FF3B21}" destId="{EF057110-E734-42B8-B32E-4D4DEE7BED63}" srcOrd="0" destOrd="0" presId="urn:microsoft.com/office/officeart/2005/8/layout/hierarchy4"/>
    <dgm:cxn modelId="{713E07A2-A57A-475B-B7E0-72A58B7F2E34}" srcId="{72B64E60-3E8D-49D1-863E-9BA4C49438F5}" destId="{282DF561-C9D6-494F-981A-1D82FA4154C0}" srcOrd="3" destOrd="0" parTransId="{16D8160E-7759-4BCF-B1B2-ACB94ED6B34A}" sibTransId="{5DFB4F2A-D63F-4283-9ECB-1346727BA335}"/>
    <dgm:cxn modelId="{0D5BC717-70E6-413F-8061-F5C40FD47E3A}" type="presOf" srcId="{282DF561-C9D6-494F-981A-1D82FA4154C0}" destId="{F73B31D2-7857-444F-96B6-0B5797A4C638}" srcOrd="0" destOrd="0" presId="urn:microsoft.com/office/officeart/2005/8/layout/hierarchy4"/>
    <dgm:cxn modelId="{9212E1BB-39C3-46C6-9FA6-C721D7D66DAF}" type="presOf" srcId="{5E313BFC-BC46-42E2-8803-3DE7127E9D55}" destId="{C45CEDFC-E820-484C-B04F-C7F3495154C5}" srcOrd="0" destOrd="0" presId="urn:microsoft.com/office/officeart/2005/8/layout/hierarchy4"/>
    <dgm:cxn modelId="{FCB4AE4F-E0A4-4FE8-A878-FBE0164A5A96}" srcId="{72B64E60-3E8D-49D1-863E-9BA4C49438F5}" destId="{3132FD1B-36F1-408A-B0BF-141459FF3B21}" srcOrd="4" destOrd="0" parTransId="{390F6A74-AE07-4BF8-9D2E-7F725F16221C}" sibTransId="{7CC2B6E6-711E-4E21-9651-570AA9C749AD}"/>
    <dgm:cxn modelId="{B02ACFB2-6A92-4D83-9FE3-FDE566650337}" srcId="{72B64E60-3E8D-49D1-863E-9BA4C49438F5}" destId="{9581DC02-6FBD-45F9-9A7D-168F75F7EF14}" srcOrd="0" destOrd="0" parTransId="{A1A3120C-CF7A-4534-B25A-319C03B939D7}" sibTransId="{B39B438F-B5C0-499E-B7C9-04EB57516022}"/>
    <dgm:cxn modelId="{FF4D32BC-89AC-44BF-A864-B7B99D9E0CBF}" srcId="{72B64E60-3E8D-49D1-863E-9BA4C49438F5}" destId="{5E313BFC-BC46-42E2-8803-3DE7127E9D55}" srcOrd="1" destOrd="0" parTransId="{7078DD61-95B9-4A5E-83BA-9F5DF907341B}" sibTransId="{748DF74A-1CEF-4DBB-ACE5-543ED6E75731}"/>
    <dgm:cxn modelId="{5E267638-73BF-4C7B-B1B2-88F91D56ECF9}" type="presOf" srcId="{9581DC02-6FBD-45F9-9A7D-168F75F7EF14}" destId="{E1A3BA79-6A75-4694-885C-1F1F3E30D1A5}" srcOrd="0" destOrd="0" presId="urn:microsoft.com/office/officeart/2005/8/layout/hierarchy4"/>
    <dgm:cxn modelId="{0397D940-66C3-4377-AB12-CBB347CA9FD2}" srcId="{72B64E60-3E8D-49D1-863E-9BA4C49438F5}" destId="{6278DD25-C20F-4C9E-9CDD-3B023CC2573C}" srcOrd="2" destOrd="0" parTransId="{0BF168F0-2A03-4B3A-9E0A-C15A551BB4EB}" sibTransId="{E0F6D5A2-48C8-462E-93CA-C0461C0032B8}"/>
    <dgm:cxn modelId="{ECA931BE-4EBE-46AD-B165-4941811E420E}" type="presOf" srcId="{6278DD25-C20F-4C9E-9CDD-3B023CC2573C}" destId="{6E3290B9-5510-4C73-913C-62BA579C7362}" srcOrd="0" destOrd="0" presId="urn:microsoft.com/office/officeart/2005/8/layout/hierarchy4"/>
    <dgm:cxn modelId="{A7244361-B5BB-4CAB-9D87-332D40F2521F}" type="presParOf" srcId="{9F6E0584-B63F-4675-85C5-A7F4F7F2D455}" destId="{7FDDE4F2-00A7-400D-A1D7-481CCFADDAF9}" srcOrd="0" destOrd="0" presId="urn:microsoft.com/office/officeart/2005/8/layout/hierarchy4"/>
    <dgm:cxn modelId="{83DF5790-8225-4A31-8626-C68D35E31A15}" type="presParOf" srcId="{7FDDE4F2-00A7-400D-A1D7-481CCFADDAF9}" destId="{E1A3BA79-6A75-4694-885C-1F1F3E30D1A5}" srcOrd="0" destOrd="0" presId="urn:microsoft.com/office/officeart/2005/8/layout/hierarchy4"/>
    <dgm:cxn modelId="{44F8FD31-9ABC-4026-93DE-B7913061203E}" type="presParOf" srcId="{7FDDE4F2-00A7-400D-A1D7-481CCFADDAF9}" destId="{B5B20345-FE6F-4A36-8A4A-A4A5013F1A12}" srcOrd="1" destOrd="0" presId="urn:microsoft.com/office/officeart/2005/8/layout/hierarchy4"/>
    <dgm:cxn modelId="{7E980A5F-42C3-4C5E-98D6-BC4739E97DEE}" type="presParOf" srcId="{9F6E0584-B63F-4675-85C5-A7F4F7F2D455}" destId="{65FE2333-EA20-468D-967D-2DA822715DFD}" srcOrd="1" destOrd="0" presId="urn:microsoft.com/office/officeart/2005/8/layout/hierarchy4"/>
    <dgm:cxn modelId="{6C5BF36C-B0B3-423D-892A-202A59A7EF8E}" type="presParOf" srcId="{9F6E0584-B63F-4675-85C5-A7F4F7F2D455}" destId="{DB9F8F36-F284-4CF0-991F-DFFEDEB13934}" srcOrd="2" destOrd="0" presId="urn:microsoft.com/office/officeart/2005/8/layout/hierarchy4"/>
    <dgm:cxn modelId="{DA1FC4A4-BD87-40B5-ACFB-8CEEFC79AAB4}" type="presParOf" srcId="{DB9F8F36-F284-4CF0-991F-DFFEDEB13934}" destId="{C45CEDFC-E820-484C-B04F-C7F3495154C5}" srcOrd="0" destOrd="0" presId="urn:microsoft.com/office/officeart/2005/8/layout/hierarchy4"/>
    <dgm:cxn modelId="{5704DD83-7859-4E0F-AA8A-D19420BE3080}" type="presParOf" srcId="{DB9F8F36-F284-4CF0-991F-DFFEDEB13934}" destId="{801CEB9D-3AD2-4765-A3D3-763D5C565DF6}" srcOrd="1" destOrd="0" presId="urn:microsoft.com/office/officeart/2005/8/layout/hierarchy4"/>
    <dgm:cxn modelId="{B1FE493B-A3E6-4CD2-A2B1-086688D0D33A}" type="presParOf" srcId="{9F6E0584-B63F-4675-85C5-A7F4F7F2D455}" destId="{30B7C980-32BF-4066-9B2B-260AC677AECB}" srcOrd="3" destOrd="0" presId="urn:microsoft.com/office/officeart/2005/8/layout/hierarchy4"/>
    <dgm:cxn modelId="{67D1EB08-37A1-4398-9ADC-898D5E68714B}" type="presParOf" srcId="{9F6E0584-B63F-4675-85C5-A7F4F7F2D455}" destId="{B3BC4E61-8955-432B-A75E-5FDCA568A3FE}" srcOrd="4" destOrd="0" presId="urn:microsoft.com/office/officeart/2005/8/layout/hierarchy4"/>
    <dgm:cxn modelId="{3ECB55E9-CC9C-4C9C-8243-7C5DECE7101C}" type="presParOf" srcId="{B3BC4E61-8955-432B-A75E-5FDCA568A3FE}" destId="{6E3290B9-5510-4C73-913C-62BA579C7362}" srcOrd="0" destOrd="0" presId="urn:microsoft.com/office/officeart/2005/8/layout/hierarchy4"/>
    <dgm:cxn modelId="{9E55FAD3-8DBA-4B85-892E-6DFC1F4B5EC6}" type="presParOf" srcId="{B3BC4E61-8955-432B-A75E-5FDCA568A3FE}" destId="{3A4F082E-F38E-4DE7-B3B5-08397B144D01}" srcOrd="1" destOrd="0" presId="urn:microsoft.com/office/officeart/2005/8/layout/hierarchy4"/>
    <dgm:cxn modelId="{5A6C1514-F1BD-4317-AB5E-B3C668C16DCA}" type="presParOf" srcId="{9F6E0584-B63F-4675-85C5-A7F4F7F2D455}" destId="{CB25A34F-61BB-4D65-90EF-20498F59091D}" srcOrd="5" destOrd="0" presId="urn:microsoft.com/office/officeart/2005/8/layout/hierarchy4"/>
    <dgm:cxn modelId="{63C3D892-9982-471C-B51B-EB8679B0B219}" type="presParOf" srcId="{9F6E0584-B63F-4675-85C5-A7F4F7F2D455}" destId="{30EB2B07-6F6D-464F-9F49-28D03484C392}" srcOrd="6" destOrd="0" presId="urn:microsoft.com/office/officeart/2005/8/layout/hierarchy4"/>
    <dgm:cxn modelId="{6D89A977-D79E-439A-807C-D878C2A1F74A}" type="presParOf" srcId="{30EB2B07-6F6D-464F-9F49-28D03484C392}" destId="{F73B31D2-7857-444F-96B6-0B5797A4C638}" srcOrd="0" destOrd="0" presId="urn:microsoft.com/office/officeart/2005/8/layout/hierarchy4"/>
    <dgm:cxn modelId="{6B1A39D4-6F39-426D-B304-D3F784F74DA2}" type="presParOf" srcId="{30EB2B07-6F6D-464F-9F49-28D03484C392}" destId="{DD9A3A31-F7A3-482C-9B3C-505EE11573C6}" srcOrd="1" destOrd="0" presId="urn:microsoft.com/office/officeart/2005/8/layout/hierarchy4"/>
    <dgm:cxn modelId="{EA1011A3-21A6-40CD-8DA5-B86927981E9B}" type="presParOf" srcId="{9F6E0584-B63F-4675-85C5-A7F4F7F2D455}" destId="{2B18BFA1-02DD-42C5-9470-819C7821BB55}" srcOrd="7" destOrd="0" presId="urn:microsoft.com/office/officeart/2005/8/layout/hierarchy4"/>
    <dgm:cxn modelId="{26E0995C-1B34-47B1-B94E-1FF7A7A0375C}" type="presParOf" srcId="{9F6E0584-B63F-4675-85C5-A7F4F7F2D455}" destId="{3747C704-4EE6-40BB-8228-4C1042F1BC1A}" srcOrd="8" destOrd="0" presId="urn:microsoft.com/office/officeart/2005/8/layout/hierarchy4"/>
    <dgm:cxn modelId="{B20D108F-8BEA-4E92-B0FA-D43E325B6152}" type="presParOf" srcId="{3747C704-4EE6-40BB-8228-4C1042F1BC1A}" destId="{EF057110-E734-42B8-B32E-4D4DEE7BED63}" srcOrd="0" destOrd="0" presId="urn:microsoft.com/office/officeart/2005/8/layout/hierarchy4"/>
    <dgm:cxn modelId="{13DD6C9A-0411-4F62-ADE0-86382626B4EA}" type="presParOf" srcId="{3747C704-4EE6-40BB-8228-4C1042F1BC1A}" destId="{EEF0CFD7-FAA0-4562-A8FF-3B96333EA279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A3BA79-6A75-4694-885C-1F1F3E30D1A5}">
      <dsp:nvSpPr>
        <dsp:cNvPr id="0" name=""/>
        <dsp:cNvSpPr/>
      </dsp:nvSpPr>
      <dsp:spPr>
        <a:xfrm>
          <a:off x="875" y="0"/>
          <a:ext cx="1548523" cy="30243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21299999" rev="0"/>
          </a:camera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u="sng" kern="1200" dirty="0" smtClean="0">
              <a:latin typeface="Monotype Corsiva" panose="03010101010201010101" pitchFamily="66" charset="0"/>
            </a:rPr>
            <a:t>Особенности проекта: </a:t>
          </a:r>
          <a:endParaRPr lang="ru-RU" sz="1800" b="1" kern="1200" dirty="0">
            <a:latin typeface="Monotype Corsiva" panose="03010101010201010101" pitchFamily="66" charset="0"/>
          </a:endParaRPr>
        </a:p>
      </dsp:txBody>
      <dsp:txXfrm>
        <a:off x="46230" y="45355"/>
        <a:ext cx="1457813" cy="2933626"/>
      </dsp:txXfrm>
    </dsp:sp>
    <dsp:sp modelId="{C45CEDFC-E820-484C-B04F-C7F3495154C5}">
      <dsp:nvSpPr>
        <dsp:cNvPr id="0" name=""/>
        <dsp:cNvSpPr/>
      </dsp:nvSpPr>
      <dsp:spPr>
        <a:xfrm>
          <a:off x="1809550" y="0"/>
          <a:ext cx="1548523" cy="30243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Monotype Corsiva" panose="03010101010201010101" pitchFamily="66" charset="0"/>
            </a:rPr>
            <a:t>1. Опора на личный опыт детей, полученный ими в семье;</a:t>
          </a:r>
          <a:endParaRPr lang="ru-RU" sz="1800" b="1" kern="1200" dirty="0">
            <a:latin typeface="Monotype Corsiva" panose="03010101010201010101" pitchFamily="66" charset="0"/>
          </a:endParaRPr>
        </a:p>
      </dsp:txBody>
      <dsp:txXfrm>
        <a:off x="1854905" y="45355"/>
        <a:ext cx="1457813" cy="2933626"/>
      </dsp:txXfrm>
    </dsp:sp>
    <dsp:sp modelId="{6E3290B9-5510-4C73-913C-62BA579C7362}">
      <dsp:nvSpPr>
        <dsp:cNvPr id="0" name=""/>
        <dsp:cNvSpPr/>
      </dsp:nvSpPr>
      <dsp:spPr>
        <a:xfrm>
          <a:off x="3618226" y="0"/>
          <a:ext cx="1548523" cy="30243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Monotype Corsiva" panose="03010101010201010101" pitchFamily="66" charset="0"/>
            </a:rPr>
            <a:t>2. Доступность материала для детей дошкольного возраста;</a:t>
          </a:r>
          <a:endParaRPr lang="ru-RU" sz="1800" b="1" kern="1200" dirty="0">
            <a:latin typeface="Monotype Corsiva" panose="03010101010201010101" pitchFamily="66" charset="0"/>
          </a:endParaRPr>
        </a:p>
      </dsp:txBody>
      <dsp:txXfrm>
        <a:off x="3663581" y="45355"/>
        <a:ext cx="1457813" cy="2933626"/>
      </dsp:txXfrm>
    </dsp:sp>
    <dsp:sp modelId="{F73B31D2-7857-444F-96B6-0B5797A4C638}">
      <dsp:nvSpPr>
        <dsp:cNvPr id="0" name=""/>
        <dsp:cNvSpPr/>
      </dsp:nvSpPr>
      <dsp:spPr>
        <a:xfrm>
          <a:off x="5426901" y="0"/>
          <a:ext cx="1548523" cy="30243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Monotype Corsiva" panose="03010101010201010101" pitchFamily="66" charset="0"/>
            </a:rPr>
            <a:t>3. Максимальная включенность родителей и оказание им практической помощи в работе по ознакомлению детей с семейными ценностями;</a:t>
          </a:r>
          <a:endParaRPr lang="ru-RU" sz="1800" b="1" kern="1200" dirty="0">
            <a:latin typeface="Monotype Corsiva" panose="03010101010201010101" pitchFamily="66" charset="0"/>
          </a:endParaRPr>
        </a:p>
      </dsp:txBody>
      <dsp:txXfrm>
        <a:off x="5472256" y="45355"/>
        <a:ext cx="1457813" cy="2933626"/>
      </dsp:txXfrm>
    </dsp:sp>
    <dsp:sp modelId="{EF057110-E734-42B8-B32E-4D4DEE7BED63}">
      <dsp:nvSpPr>
        <dsp:cNvPr id="0" name=""/>
        <dsp:cNvSpPr/>
      </dsp:nvSpPr>
      <dsp:spPr>
        <a:xfrm>
          <a:off x="7235577" y="0"/>
          <a:ext cx="1548523" cy="30243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Monotype Corsiva" panose="03010101010201010101" pitchFamily="66" charset="0"/>
            </a:rPr>
            <a:t>4. Интеграция совместной деятельности детей и родителей дома с их деятельностью в дошкольном образовательном учреждении.</a:t>
          </a:r>
          <a:endParaRPr lang="ru-RU" sz="1600" b="1" kern="1200" dirty="0">
            <a:latin typeface="Monotype Corsiva" panose="03010101010201010101" pitchFamily="66" charset="0"/>
          </a:endParaRPr>
        </a:p>
      </dsp:txBody>
      <dsp:txXfrm>
        <a:off x="7280932" y="45355"/>
        <a:ext cx="1457813" cy="29336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11.03.2023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700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11.03.2023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700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11.03.2023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7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11.03.2023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700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11.03.2023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700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11.03.2023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700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11.03.2023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700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11.03.2023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700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11.03.2023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700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11.03.2023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700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11.03.2023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7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11.03.2023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Tm="7000">
    <p:wip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1.mp3"/><Relationship Id="rId7" Type="http://schemas.openxmlformats.org/officeDocument/2006/relationships/image" Target="../media/image2.png"/><Relationship Id="rId2" Type="http://schemas.microsoft.com/office/2007/relationships/media" Target="../media/media1.mp3"/><Relationship Id="rId1" Type="http://schemas.openxmlformats.org/officeDocument/2006/relationships/audio" Target="file:///F:\&#1053;&#1072;&#1090;&#1072;&#1096;&#1072;_&#1050;&#1086;&#1088;&#1086;&#1083;&#1105;&#1074;&#1072;_-_&#1052;&#1072;&#1083;&#1077;&#1085;&#1100;&#1082;&#1072;&#1103;_&#1089;&#1090;&#1088;&#1072;&#1085;&#1072;_(-).mp3" TargetMode="Externa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6.png"/><Relationship Id="rId5" Type="http://schemas.openxmlformats.org/officeDocument/2006/relationships/audio" Target="file:///E:\&#1053;&#1072;&#1090;&#1072;&#1096;&#1072;_&#1050;&#1086;&#1088;&#1086;&#1083;&#1105;&#1074;&#1072;_-_&#1052;&#1072;&#1083;&#1077;&#1085;&#1100;&#1082;&#1072;&#1103;_&#1089;&#1090;&#1088;&#1072;&#1085;&#1072;_(-)%20(2).mp3" TargetMode="External"/><Relationship Id="rId10" Type="http://schemas.openxmlformats.org/officeDocument/2006/relationships/image" Target="../media/image5.png"/><Relationship Id="rId4" Type="http://schemas.openxmlformats.org/officeDocument/2006/relationships/audio" Target="file:///E:\&#1057;&#1056;&#1045;&#1044;&#1053;&#1071;&#1071;%20&#1041;%20&#1055;&#1056;&#1054;&#1045;&#1050;&#1058;%20&#1052;&#1054;&#1071;%20&#1057;&#1045;&#1052;&#1068;&#1071;\&#1053;&#1072;&#1090;&#1072;&#1096;&#1072;_&#1050;&#1086;&#1088;&#1086;&#1083;&#1105;&#1074;&#1072;_-_&#1052;&#1072;&#1083;&#1077;&#1085;&#1100;&#1082;&#1072;&#1103;_&#1089;&#1090;&#1088;&#1072;&#1085;&#1072;_(-)%20(2).mp3" TargetMode="External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19.png"/><Relationship Id="rId7" Type="http://schemas.openxmlformats.org/officeDocument/2006/relationships/image" Target="../media/image2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2.png"/><Relationship Id="rId9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5" Type="http://schemas.openxmlformats.org/officeDocument/2006/relationships/image" Target="../media/image34.jp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19.png"/><Relationship Id="rId7" Type="http://schemas.openxmlformats.org/officeDocument/2006/relationships/image" Target="../media/image3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4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60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2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3.xml"/><Relationship Id="rId4" Type="http://schemas.openxmlformats.org/officeDocument/2006/relationships/image" Target="../media/image62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Relationship Id="rId4" Type="http://schemas.openxmlformats.org/officeDocument/2006/relationships/image" Target="../media/image6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7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547663" y="3887801"/>
            <a:ext cx="6984777" cy="1470025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sz="6000" b="1" i="1" dirty="0" smtClean="0">
                <a:solidFill>
                  <a:schemeClr val="accent2">
                    <a:lumMod val="75000"/>
                  </a:schemeClr>
                </a:solidFill>
                <a:latin typeface="Monotype Corsiva" panose="03010101010201010101" pitchFamily="66" charset="0"/>
              </a:rPr>
              <a:t>Проект «Моя семья»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0166" y="285728"/>
            <a:ext cx="7400925" cy="1785950"/>
          </a:xfrm>
        </p:spPr>
        <p:txBody>
          <a:bodyPr rtlCol="0">
            <a:normAutofit/>
          </a:bodyPr>
          <a:lstStyle/>
          <a:p>
            <a:pPr lvl="0" algn="l">
              <a:spcBef>
                <a:spcPct val="0"/>
              </a:spcBef>
            </a:pPr>
            <a:r>
              <a:rPr lang="ru-RU" sz="1800" dirty="0" smtClean="0">
                <a:solidFill>
                  <a:srgbClr val="0042C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Calibri" pitchFamily="34" charset="0"/>
                <a:cs typeface="Times New Roman" pitchFamily="18" charset="0"/>
              </a:rPr>
              <a:t>                                                </a:t>
            </a:r>
            <a:r>
              <a:rPr lang="ru-RU" sz="1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1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Calibri" pitchFamily="34" charset="0"/>
                <a:cs typeface="Times New Roman" pitchFamily="18" charset="0"/>
              </a:rPr>
              <a:t>Семья – источник вдохновения, </a:t>
            </a:r>
            <a:endParaRPr lang="ru-RU" sz="10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cs typeface="Arial" pitchFamily="34" charset="0"/>
            </a:endParaRPr>
          </a:p>
          <a:p>
            <a:pPr lvl="0" algn="l" eaLnBrk="0" hangingPunct="0">
              <a:spcBef>
                <a:spcPct val="0"/>
              </a:spcBef>
            </a:pPr>
            <a:r>
              <a:rPr lang="ru-RU" sz="1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Calibri" pitchFamily="34" charset="0"/>
                <a:cs typeface="Times New Roman" pitchFamily="18" charset="0"/>
              </a:rPr>
              <a:t>                                                </a:t>
            </a:r>
            <a:r>
              <a:rPr lang="ru-RU" sz="1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Calibri" pitchFamily="34" charset="0"/>
                <a:cs typeface="Times New Roman" pitchFamily="18" charset="0"/>
              </a:rPr>
              <a:t> Где </a:t>
            </a:r>
            <a:r>
              <a:rPr lang="ru-RU" sz="1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Calibri" pitchFamily="34" charset="0"/>
                <a:cs typeface="Times New Roman" pitchFamily="18" charset="0"/>
              </a:rPr>
              <a:t>рядом взрослые и дети,</a:t>
            </a:r>
            <a:endParaRPr lang="ru-RU" sz="10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cs typeface="Arial" pitchFamily="34" charset="0"/>
            </a:endParaRPr>
          </a:p>
          <a:p>
            <a:pPr lvl="0" algn="l" eaLnBrk="0" hangingPunct="0">
              <a:spcBef>
                <a:spcPct val="0"/>
              </a:spcBef>
            </a:pPr>
            <a:r>
              <a:rPr lang="ru-RU" sz="1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Calibri" pitchFamily="34" charset="0"/>
                <a:cs typeface="Times New Roman" pitchFamily="18" charset="0"/>
              </a:rPr>
              <a:t>                                                 </a:t>
            </a:r>
            <a:r>
              <a:rPr lang="ru-RU" sz="1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Calibri" pitchFamily="34" charset="0"/>
                <a:cs typeface="Times New Roman" pitchFamily="18" charset="0"/>
              </a:rPr>
              <a:t>семье от всех невзгод спасение,</a:t>
            </a:r>
            <a:endParaRPr lang="ru-RU" sz="10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cs typeface="Arial" pitchFamily="34" charset="0"/>
            </a:endParaRPr>
          </a:p>
          <a:p>
            <a:pPr lvl="0" algn="l" eaLnBrk="0" hangingPunct="0">
              <a:spcBef>
                <a:spcPct val="0"/>
              </a:spcBef>
            </a:pPr>
            <a:r>
              <a:rPr lang="ru-RU" sz="1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Calibri" pitchFamily="34" charset="0"/>
                <a:cs typeface="Times New Roman" pitchFamily="18" charset="0"/>
              </a:rPr>
              <a:t>                                                  </a:t>
            </a:r>
            <a:r>
              <a:rPr lang="ru-RU" sz="1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Calibri" pitchFamily="34" charset="0"/>
                <a:cs typeface="Times New Roman" pitchFamily="18" charset="0"/>
              </a:rPr>
              <a:t>Здесь </a:t>
            </a:r>
            <a:r>
              <a:rPr lang="ru-RU" sz="1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Calibri" pitchFamily="34" charset="0"/>
                <a:cs typeface="Times New Roman" pitchFamily="18" charset="0"/>
              </a:rPr>
              <a:t>друг за друга все в ответе»</a:t>
            </a:r>
            <a:r>
              <a:rPr lang="ru-RU" sz="1400" i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sz="18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r" fontAlgn="auto">
              <a:spcAft>
                <a:spcPts val="0"/>
              </a:spcAft>
              <a:defRPr/>
            </a:pPr>
            <a:endParaRPr lang="ru-RU" dirty="0" smtClean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Наташа_Королёва_-_Маленькая_страна_(-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" name="Наташа_Королёва_-_Маленькая_страна_(-)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8388424" y="6248400"/>
            <a:ext cx="609600" cy="609600"/>
          </a:xfrm>
          <a:prstGeom prst="rect">
            <a:avLst/>
          </a:prstGeom>
        </p:spPr>
      </p:pic>
      <p:pic>
        <p:nvPicPr>
          <p:cNvPr id="7" name="Наташа_Королёва_-_Маленькая_страна_(-) (2).mp3">
            <a:hlinkClick r:id="" action="ppaction://media"/>
          </p:cNvPr>
          <p:cNvPicPr>
            <a:picLocks noRot="1" noChangeAspect="1"/>
          </p:cNvPicPr>
          <p:nvPr>
            <a:audioFile r:link="rId4"/>
          </p:nvPr>
        </p:nvPicPr>
        <p:blipFill>
          <a:blip r:embed="rId10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8" name="Наташа_Королёва_-_Маленькая_страна_(-) (2).mp3">
            <a:hlinkClick r:id="" action="ppaction://media"/>
          </p:cNvPr>
          <p:cNvPicPr>
            <a:picLocks noRot="1" noChangeAspect="1"/>
          </p:cNvPicPr>
          <p:nvPr>
            <a:audioFile r:link="rId5"/>
          </p:nvPr>
        </p:nvPicPr>
        <p:blipFill>
          <a:blip r:embed="rId11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7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45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22245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5454"/>
                            </p:stCondLst>
                            <p:childTnLst>
                              <p:par>
                                <p:cTn id="4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29" showWhenStopped="0">
                <p:cTn id="47" fill="remove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2224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>
                <p:cTn id="5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numSld="30">
                <p:cTn id="55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050" grpId="0" animBg="1"/>
    </p:bldLst>
  </p:timing>
  <p:extLst mod="1">
    <p:ext uri="{E180D4A7-C9FB-4DFB-919C-405C955672EB}">
      <p14:showEvtLst xmlns:p14="http://schemas.microsoft.com/office/powerpoint/2010/main">
        <p14:playEvt time="0" objId="6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415" y="2420888"/>
            <a:ext cx="7779170" cy="10668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504" y="1628800"/>
            <a:ext cx="7388992" cy="112176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67545" y="3068960"/>
            <a:ext cx="83529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ru-RU" sz="2000" b="1" dirty="0">
                <a:solidFill>
                  <a:srgbClr val="BE028D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1. </a:t>
            </a:r>
            <a:r>
              <a:rPr lang="ru-RU" altLang="ru-RU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Творческая работа  «Генеалогическое древо моей семьи».</a:t>
            </a:r>
          </a:p>
          <a:p>
            <a:pPr lvl="0"/>
            <a:r>
              <a:rPr lang="ru-RU" altLang="ru-RU" sz="2000" b="1" dirty="0">
                <a:solidFill>
                  <a:srgbClr val="BE028D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2. </a:t>
            </a:r>
            <a:r>
              <a:rPr lang="ru-RU" altLang="ru-RU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Выставка творческих работ родителей «Умелые руки не      знают скуки»</a:t>
            </a:r>
          </a:p>
          <a:p>
            <a:pPr lvl="0"/>
            <a:r>
              <a:rPr lang="ru-RU" altLang="ru-RU" sz="2000" b="1" dirty="0">
                <a:solidFill>
                  <a:srgbClr val="BE028D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3. </a:t>
            </a:r>
            <a:r>
              <a:rPr lang="ru-RU" altLang="ru-RU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Фотовыставка «Уголок России-отчий дом»</a:t>
            </a:r>
            <a:r>
              <a:rPr lang="ru-RU" altLang="ru-RU" sz="2000" b="1" dirty="0">
                <a:solidFill>
                  <a:srgbClr val="BE028D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/>
            </a:r>
            <a:br>
              <a:rPr lang="ru-RU" altLang="ru-RU" sz="2000" b="1" dirty="0">
                <a:solidFill>
                  <a:srgbClr val="BE028D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</a:br>
            <a:r>
              <a:rPr lang="ru-RU" altLang="ru-RU" sz="2000" b="1" dirty="0">
                <a:solidFill>
                  <a:srgbClr val="BE028D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4.</a:t>
            </a:r>
            <a:r>
              <a:rPr lang="ru-RU" altLang="ru-RU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 Семейный праздник для детей и их родителей «Вместе мы одна семья»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09047326"/>
      </p:ext>
    </p:extLst>
  </p:cSld>
  <p:clrMapOvr>
    <a:masterClrMapping/>
  </p:clrMapOvr>
  <p:transition spd="slow" advTm="7000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5028651"/>
              </p:ext>
            </p:extLst>
          </p:nvPr>
        </p:nvGraphicFramePr>
        <p:xfrm>
          <a:off x="395536" y="836712"/>
          <a:ext cx="8374063" cy="59467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981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59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2845"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  <a:ea typeface="+mn-ea"/>
                          <a:cs typeface="+mn-cs"/>
                        </a:rPr>
                        <a:t>Образовательные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  <a:ea typeface="+mn-ea"/>
                          <a:cs typeface="+mn-cs"/>
                        </a:rPr>
                        <a:t>области</a:t>
                      </a:r>
                      <a:endParaRPr lang="ru-RU" sz="1800" b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36" marR="91436" marT="45723" marB="45723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kern="1200" dirty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itchFamily="66" charset="0"/>
                          <a:ea typeface="+mn-ea"/>
                          <a:cs typeface="+mn-cs"/>
                        </a:rPr>
                        <a:t>Формы и методы работы</a:t>
                      </a:r>
                      <a:endParaRPr lang="ru-RU" sz="1800" b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marL="91436" marR="91436" marT="45723" marB="45723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4936"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rgbClr val="C00000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Социально-коммуникативное развитие</a:t>
                      </a:r>
                      <a:endParaRPr lang="ru-RU" sz="1800" dirty="0">
                        <a:solidFill>
                          <a:srgbClr val="C00000"/>
                        </a:solidFill>
                        <a:latin typeface="Comic Sans MS" pitchFamily="66" charset="0"/>
                      </a:endParaRPr>
                    </a:p>
                  </a:txBody>
                  <a:tcPr marL="91436" marR="91436" marT="45723" marB="45723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1" kern="1200" dirty="0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Организация выставок «Генеалогическое</a:t>
                      </a:r>
                      <a:r>
                        <a:rPr kumimoji="0" lang="ru-RU" sz="1400" b="1" kern="1200" baseline="0" dirty="0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 древо семей</a:t>
                      </a:r>
                      <a:r>
                        <a:rPr kumimoji="0" lang="ru-RU" sz="1400" b="1" kern="1200" dirty="0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», «Умелые</a:t>
                      </a:r>
                      <a:r>
                        <a:rPr kumimoji="0" lang="ru-RU" sz="1400" b="1" kern="1200" baseline="0" dirty="0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 руки не знают скуки</a:t>
                      </a:r>
                      <a:r>
                        <a:rPr kumimoji="0" lang="ru-RU" sz="1400" b="1" kern="1200" dirty="0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», фотовыставка «Мой</a:t>
                      </a:r>
                      <a:r>
                        <a:rPr kumimoji="0" lang="ru-RU" sz="1400" b="1" kern="1200" baseline="0" dirty="0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 дом</a:t>
                      </a:r>
                      <a:r>
                        <a:rPr kumimoji="0" lang="ru-RU" sz="1400" b="1" kern="1200" dirty="0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».</a:t>
                      </a:r>
                    </a:p>
                    <a:p>
                      <a:r>
                        <a:rPr kumimoji="0" lang="ru-RU" sz="1400" b="1" kern="1200" dirty="0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С/</a:t>
                      </a:r>
                      <a:r>
                        <a:rPr kumimoji="0" lang="ru-RU" sz="1400" b="1" kern="1200" dirty="0" err="1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р</a:t>
                      </a:r>
                      <a:r>
                        <a:rPr kumimoji="0" lang="ru-RU" sz="1400" b="1" kern="1200" dirty="0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 игра «Семья»</a:t>
                      </a:r>
                    </a:p>
                    <a:p>
                      <a:r>
                        <a:rPr kumimoji="0" lang="ru-RU" sz="1400" b="1" kern="1200" dirty="0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Д/и «Семья», «Кому</a:t>
                      </a:r>
                      <a:r>
                        <a:rPr kumimoji="0" lang="ru-RU" sz="1400" b="1" kern="1200" baseline="0" dirty="0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 что нужно для работы»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omic Sans MS" pitchFamily="66" charset="0"/>
                      </a:endParaRPr>
                    </a:p>
                  </a:txBody>
                  <a:tcPr marL="91436" marR="91436" marT="45723" marB="45723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71682"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rgbClr val="C00000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Познавательное развитие</a:t>
                      </a:r>
                      <a:endParaRPr lang="ru-RU" sz="1800" dirty="0">
                        <a:solidFill>
                          <a:srgbClr val="C00000"/>
                        </a:solidFill>
                        <a:latin typeface="Comic Sans MS" pitchFamily="66" charset="0"/>
                      </a:endParaRPr>
                    </a:p>
                  </a:txBody>
                  <a:tcPr marL="91436" marR="91436" marT="45723" marB="45723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1" kern="1200" dirty="0" err="1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Нод</a:t>
                      </a:r>
                      <a:r>
                        <a:rPr kumimoji="0" lang="ru-RU" sz="1400" b="1" kern="1200" dirty="0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 на тему: «Моя</a:t>
                      </a:r>
                      <a:r>
                        <a:rPr kumimoji="0" lang="ru-RU" sz="1400" b="1" kern="1200" baseline="0" dirty="0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 Семья»</a:t>
                      </a:r>
                      <a:r>
                        <a:rPr kumimoji="0" lang="ru-RU" sz="1400" b="1" kern="1200" dirty="0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kumimoji="0" lang="ru-RU" sz="1400" b="1" kern="1200" dirty="0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Беседа с детьми на тему: «Семейные</a:t>
                      </a:r>
                      <a:r>
                        <a:rPr kumimoji="0" lang="ru-RU" sz="1400" b="1" kern="1200" baseline="0" dirty="0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 обязанности</a:t>
                      </a:r>
                      <a:r>
                        <a:rPr kumimoji="0" lang="ru-RU" sz="1400" b="1" kern="1200" dirty="0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»,</a:t>
                      </a:r>
                      <a:r>
                        <a:rPr kumimoji="0" lang="ru-RU" sz="1400" b="1" kern="1200" baseline="0" dirty="0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 «Моя дружная семья»</a:t>
                      </a:r>
                      <a:endParaRPr kumimoji="0" lang="ru-RU" sz="1400" b="1" kern="1200" dirty="0" smtClean="0">
                        <a:solidFill>
                          <a:schemeClr val="tx1"/>
                        </a:solidFill>
                        <a:latin typeface="Comic Sans MS" pitchFamily="66" charset="0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400" b="1" kern="1200" dirty="0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Беседа с использованием ИКТ «Семейные</a:t>
                      </a:r>
                      <a:r>
                        <a:rPr kumimoji="0" lang="ru-RU" sz="1400" b="1" kern="1200" baseline="0" dirty="0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 традиции</a:t>
                      </a:r>
                      <a:r>
                        <a:rPr kumimoji="0" lang="ru-RU" sz="1400" b="1" kern="1200" dirty="0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»</a:t>
                      </a:r>
                    </a:p>
                    <a:p>
                      <a:r>
                        <a:rPr kumimoji="0" lang="ru-RU" sz="1400" b="1" kern="1200" dirty="0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Просмотр мультфильмов «Мама для мамонтенка»,</a:t>
                      </a:r>
                      <a:r>
                        <a:rPr kumimoji="0" lang="ru-RU" sz="1400" b="1" kern="1200" baseline="0" dirty="0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 «Встречайте бабушку»</a:t>
                      </a:r>
                      <a:endParaRPr kumimoji="0" lang="ru-RU" sz="1400" b="1" kern="1200" dirty="0" smtClean="0">
                        <a:solidFill>
                          <a:schemeClr val="tx1"/>
                        </a:solidFill>
                        <a:latin typeface="Comic Sans MS" pitchFamily="66" charset="0"/>
                        <a:ea typeface="+mn-ea"/>
                        <a:cs typeface="+mn-cs"/>
                      </a:endParaRPr>
                    </a:p>
                  </a:txBody>
                  <a:tcPr marL="91436" marR="91436" marT="45723" marB="45723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58309"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rgbClr val="C00000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Речевое</a:t>
                      </a:r>
                      <a:endParaRPr kumimoji="0" lang="ru-RU" sz="1800" kern="1200" dirty="0" smtClean="0">
                        <a:solidFill>
                          <a:srgbClr val="C00000"/>
                        </a:solidFill>
                        <a:latin typeface="Comic Sans MS" pitchFamily="66" charset="0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b="1" kern="1200" dirty="0" smtClean="0">
                          <a:solidFill>
                            <a:srgbClr val="C00000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развитие</a:t>
                      </a:r>
                      <a:endParaRPr lang="ru-RU" sz="1800" dirty="0">
                        <a:solidFill>
                          <a:srgbClr val="C00000"/>
                        </a:solidFill>
                        <a:latin typeface="Comic Sans MS" pitchFamily="66" charset="0"/>
                      </a:endParaRPr>
                    </a:p>
                  </a:txBody>
                  <a:tcPr marL="91436" marR="91436" marT="45723" marB="45723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1" kern="1200" dirty="0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Разучивание </a:t>
                      </a:r>
                      <a:r>
                        <a:rPr kumimoji="0" lang="ru-RU" sz="1400" b="1" kern="1200" dirty="0" err="1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потешек</a:t>
                      </a:r>
                      <a:r>
                        <a:rPr kumimoji="0" lang="ru-RU" sz="1400" b="1" kern="1200" dirty="0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, песен, стихотворений к семейному празднику и весеннему утреннику.</a:t>
                      </a:r>
                    </a:p>
                    <a:p>
                      <a:r>
                        <a:rPr kumimoji="0" lang="ru-RU" sz="1400" b="1" kern="1200" dirty="0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Составление рассказов «Моя</a:t>
                      </a:r>
                      <a:r>
                        <a:rPr kumimoji="0" lang="ru-RU" sz="1400" b="1" kern="1200" baseline="0" dirty="0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 семья</a:t>
                      </a:r>
                      <a:r>
                        <a:rPr kumimoji="0" lang="ru-RU" sz="1400" b="1" kern="1200" dirty="0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».</a:t>
                      </a:r>
                    </a:p>
                    <a:p>
                      <a:r>
                        <a:rPr kumimoji="0" lang="ru-RU" sz="1400" b="1" kern="1200" dirty="0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Заучивание</a:t>
                      </a:r>
                      <a:r>
                        <a:rPr kumimoji="0" lang="ru-RU" sz="1400" b="1" kern="1200" baseline="0" dirty="0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 поговорок, стихов о семье. Чтение В.Осеевой «Сыновья»,</a:t>
                      </a:r>
                      <a:r>
                        <a:rPr kumimoji="0" lang="ru-RU" sz="1400" b="1" kern="1200" baseline="0" dirty="0" err="1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тат.н.ск</a:t>
                      </a:r>
                      <a:r>
                        <a:rPr kumimoji="0" lang="ru-RU" sz="1400" b="1" kern="1200" baseline="0" dirty="0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. «Три дочери»</a:t>
                      </a:r>
                      <a:endParaRPr kumimoji="0" lang="ru-RU" sz="1400" b="1" kern="1200" dirty="0" smtClean="0">
                        <a:solidFill>
                          <a:schemeClr val="tx1"/>
                        </a:solidFill>
                        <a:latin typeface="Comic Sans MS" pitchFamily="66" charset="0"/>
                        <a:ea typeface="+mn-ea"/>
                        <a:cs typeface="+mn-cs"/>
                      </a:endParaRPr>
                    </a:p>
                  </a:txBody>
                  <a:tcPr marL="91436" marR="91436" marT="45723" marB="45723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42254"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rgbClr val="C00000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Художественно-эстетическое</a:t>
                      </a:r>
                      <a:endParaRPr kumimoji="0" lang="ru-RU" sz="1800" kern="1200" dirty="0" smtClean="0">
                        <a:solidFill>
                          <a:srgbClr val="C00000"/>
                        </a:solidFill>
                        <a:latin typeface="Comic Sans MS" pitchFamily="66" charset="0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b="1" kern="1200" dirty="0" smtClean="0">
                          <a:solidFill>
                            <a:srgbClr val="C00000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развитие</a:t>
                      </a:r>
                      <a:endParaRPr lang="ru-RU" sz="1800" dirty="0">
                        <a:solidFill>
                          <a:srgbClr val="C00000"/>
                        </a:solidFill>
                        <a:latin typeface="Comic Sans MS" pitchFamily="66" charset="0"/>
                      </a:endParaRPr>
                    </a:p>
                  </a:txBody>
                  <a:tcPr marL="91436" marR="91436" marT="45723" marB="45723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1" kern="1200" dirty="0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Конструирование «Построим</a:t>
                      </a:r>
                      <a:r>
                        <a:rPr kumimoji="0" lang="ru-RU" sz="1400" b="1" kern="1200" baseline="0" dirty="0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 дом</a:t>
                      </a:r>
                      <a:r>
                        <a:rPr kumimoji="0" lang="ru-RU" sz="1400" b="1" kern="1200" dirty="0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»</a:t>
                      </a:r>
                    </a:p>
                    <a:p>
                      <a:r>
                        <a:rPr kumimoji="0" lang="ru-RU" sz="1400" b="1" kern="1200" dirty="0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Аппликация</a:t>
                      </a:r>
                      <a:r>
                        <a:rPr kumimoji="0" lang="ru-RU" sz="1400" b="1" kern="1200" baseline="0" dirty="0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 «Открытка для </a:t>
                      </a:r>
                      <a:r>
                        <a:rPr kumimoji="0" lang="ru-RU" sz="1400" b="1" kern="1200" baseline="0" dirty="0" err="1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папы»,Рисование</a:t>
                      </a:r>
                      <a:r>
                        <a:rPr kumimoji="0" lang="ru-RU" sz="1400" b="1" kern="1200" baseline="0" dirty="0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 «Цветы для мамы»</a:t>
                      </a:r>
                    </a:p>
                    <a:p>
                      <a:r>
                        <a:rPr kumimoji="0" lang="ru-RU" sz="1400" b="1" kern="1200" baseline="0" dirty="0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Самостоятельная </a:t>
                      </a:r>
                      <a:r>
                        <a:rPr kumimoji="0" lang="ru-RU" sz="1400" b="1" kern="1200" baseline="0" dirty="0" err="1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худ.дея-ть</a:t>
                      </a:r>
                      <a:r>
                        <a:rPr kumimoji="0" lang="ru-RU" sz="1400" b="1" kern="1200" baseline="0" dirty="0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  -раскраски по теме «Семья»</a:t>
                      </a:r>
                      <a:endParaRPr kumimoji="0" lang="ru-RU" sz="1400" b="1" kern="1200" dirty="0" smtClean="0">
                        <a:solidFill>
                          <a:schemeClr val="tx1"/>
                        </a:solidFill>
                        <a:latin typeface="Comic Sans MS" pitchFamily="66" charset="0"/>
                        <a:ea typeface="+mn-ea"/>
                        <a:cs typeface="+mn-cs"/>
                      </a:endParaRPr>
                    </a:p>
                  </a:txBody>
                  <a:tcPr marL="91436" marR="91436" marT="45723" marB="45723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6749"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rgbClr val="C00000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Физическое развитие</a:t>
                      </a:r>
                      <a:endParaRPr lang="ru-RU" sz="1800" dirty="0">
                        <a:solidFill>
                          <a:srgbClr val="C00000"/>
                        </a:solidFill>
                        <a:latin typeface="Comic Sans MS" pitchFamily="66" charset="0"/>
                      </a:endParaRPr>
                    </a:p>
                  </a:txBody>
                  <a:tcPr marL="91436" marR="91436" marT="45723" marB="45723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400" b="1" kern="1200" dirty="0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Пальчиковая гимнастика «Кто</a:t>
                      </a:r>
                      <a:r>
                        <a:rPr kumimoji="0" lang="ru-RU" sz="1400" b="1" kern="1200" baseline="0" dirty="0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 приехал</a:t>
                      </a:r>
                      <a:r>
                        <a:rPr kumimoji="0" lang="ru-RU" sz="1400" b="1" kern="1200" dirty="0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»,</a:t>
                      </a:r>
                      <a:r>
                        <a:rPr kumimoji="0" lang="ru-RU" sz="1400" b="1" kern="1200" dirty="0" err="1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Физминутка</a:t>
                      </a:r>
                      <a:r>
                        <a:rPr kumimoji="0" lang="ru-RU" sz="1400" b="1" kern="1200" baseline="0" dirty="0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 «Моя семья»</a:t>
                      </a:r>
                      <a:endParaRPr kumimoji="0" lang="ru-RU" sz="1400" b="1" kern="1200" dirty="0" smtClean="0">
                        <a:solidFill>
                          <a:schemeClr val="tx1"/>
                        </a:solidFill>
                        <a:latin typeface="Comic Sans MS" pitchFamily="66" charset="0"/>
                        <a:ea typeface="+mn-ea"/>
                        <a:cs typeface="+mn-cs"/>
                      </a:endParaRPr>
                    </a:p>
                  </a:txBody>
                  <a:tcPr marL="91436" marR="91436" marT="45723" marB="45723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4141668344"/>
      </p:ext>
    </p:extLst>
  </p:cSld>
  <p:clrMapOvr>
    <a:masterClrMapping/>
  </p:clrMapOvr>
  <p:transition spd="slow" advTm="7000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6" y="-99392"/>
            <a:ext cx="8023031" cy="132294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56792"/>
            <a:ext cx="9028959" cy="516985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24528685"/>
      </p:ext>
    </p:extLst>
  </p:cSld>
  <p:clrMapOvr>
    <a:masterClrMapping/>
  </p:clrMapOvr>
  <p:transition spd="slow" advTm="7000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0"/>
            <a:ext cx="8779001" cy="118272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" r="107"/>
          <a:stretch/>
        </p:blipFill>
        <p:spPr>
          <a:xfrm>
            <a:off x="5076056" y="2396016"/>
            <a:ext cx="3744416" cy="3632843"/>
          </a:xfrm>
          <a:prstGeom prst="rect">
            <a:avLst/>
          </a:prstGeom>
          <a:ln w="57150">
            <a:solidFill>
              <a:srgbClr val="C41295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"/>
          <a:stretch/>
        </p:blipFill>
        <p:spPr>
          <a:xfrm>
            <a:off x="149780" y="2243462"/>
            <a:ext cx="4716016" cy="3937950"/>
          </a:xfrm>
          <a:prstGeom prst="rect">
            <a:avLst/>
          </a:prstGeom>
          <a:ln w="57150">
            <a:solidFill>
              <a:srgbClr val="C41295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81469175"/>
      </p:ext>
    </p:extLst>
  </p:cSld>
  <p:clrMapOvr>
    <a:masterClrMapping/>
  </p:clrMapOvr>
  <p:transition spd="slow" advTm="7000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4" y="0"/>
            <a:ext cx="7614217" cy="11967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" b="60"/>
          <a:stretch/>
        </p:blipFill>
        <p:spPr>
          <a:xfrm>
            <a:off x="251520" y="1196752"/>
            <a:ext cx="8676456" cy="5466091"/>
          </a:xfrm>
          <a:prstGeom prst="rect">
            <a:avLst/>
          </a:prstGeom>
          <a:ln w="57150">
            <a:solidFill>
              <a:srgbClr val="C41295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30028743"/>
      </p:ext>
    </p:extLst>
  </p:cSld>
  <p:clrMapOvr>
    <a:masterClrMapping/>
  </p:clrMapOvr>
  <p:transition spd="slow" advTm="7000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37" y="0"/>
            <a:ext cx="6552728" cy="115074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63" y="1167668"/>
            <a:ext cx="3213838" cy="42851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146705"/>
            <a:ext cx="3213838" cy="428511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/>
          <a:srcRect r="88"/>
          <a:stretch/>
        </p:blipFill>
        <p:spPr>
          <a:xfrm>
            <a:off x="6173921" y="1153943"/>
            <a:ext cx="2934584" cy="426415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5796499"/>
      </p:ext>
    </p:extLst>
  </p:cSld>
  <p:clrMapOvr>
    <a:masterClrMapping/>
  </p:clrMapOvr>
  <p:transition spd="slow" advTm="7000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68876"/>
            <a:ext cx="6552728" cy="115074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12" y="1161589"/>
            <a:ext cx="4035902" cy="428585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462" y="91475"/>
            <a:ext cx="2984119" cy="397882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"/>
          <a:stretch/>
        </p:blipFill>
        <p:spPr>
          <a:xfrm>
            <a:off x="337671" y="4140054"/>
            <a:ext cx="2409782" cy="27742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2728" y="3337064"/>
            <a:ext cx="2409782" cy="321304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4042" y="3501008"/>
            <a:ext cx="2672852" cy="356380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04757997"/>
      </p:ext>
    </p:extLst>
  </p:cSld>
  <p:clrMapOvr>
    <a:masterClrMapping/>
  </p:clrMapOvr>
  <p:transition spd="slow" advTm="7000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36" y="116632"/>
            <a:ext cx="6552728" cy="115074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72162"/>
            <a:ext cx="4277984" cy="3208488"/>
          </a:xfrm>
          <a:prstGeom prst="rect">
            <a:avLst/>
          </a:prstGeom>
          <a:ln w="57150">
            <a:solidFill>
              <a:srgbClr val="C41295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356992"/>
            <a:ext cx="4211960" cy="3158970"/>
          </a:xfrm>
          <a:prstGeom prst="rect">
            <a:avLst/>
          </a:prstGeom>
          <a:ln w="57150">
            <a:solidFill>
              <a:srgbClr val="C41295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52201164"/>
      </p:ext>
    </p:extLst>
  </p:cSld>
  <p:clrMapOvr>
    <a:masterClrMapping/>
  </p:clrMapOvr>
  <p:transition spd="slow" advTm="7000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188640"/>
            <a:ext cx="6998928" cy="119109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" b="118"/>
          <a:stretch/>
        </p:blipFill>
        <p:spPr>
          <a:xfrm>
            <a:off x="179512" y="1628800"/>
            <a:ext cx="7308304" cy="46531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65434779"/>
      </p:ext>
    </p:extLst>
  </p:cSld>
  <p:clrMapOvr>
    <a:masterClrMapping/>
  </p:clrMapOvr>
  <p:transition spd="slow" advTm="7000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529" y="0"/>
            <a:ext cx="5760639" cy="107353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842" y="729396"/>
            <a:ext cx="3672408" cy="27543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76" y="834126"/>
            <a:ext cx="3532768" cy="26495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28" y="3613152"/>
            <a:ext cx="4049448" cy="303708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9630" y="3568613"/>
            <a:ext cx="4108833" cy="30816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88833294"/>
      </p:ext>
    </p:extLst>
  </p:cSld>
  <p:clrMapOvr>
    <a:masterClrMapping/>
  </p:clrMapOvr>
  <p:transition spd="slow" advTm="7000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-конечная звезда 3"/>
          <p:cNvSpPr/>
          <p:nvPr/>
        </p:nvSpPr>
        <p:spPr>
          <a:xfrm>
            <a:off x="1043608" y="5013176"/>
            <a:ext cx="1296144" cy="1152128"/>
          </a:xfrm>
          <a:prstGeom prst="star5">
            <a:avLst/>
          </a:prstGeom>
          <a:solidFill>
            <a:srgbClr val="FFFF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546123"/>
            <a:ext cx="1296144" cy="1213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8871" y="4680917"/>
            <a:ext cx="1417465" cy="1326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/>
          <a:lstStyle/>
          <a:p>
            <a:pPr marL="0" lvl="0" indent="0" eaLnBrk="0" hangingPunct="0">
              <a:buNone/>
              <a:defRPr/>
            </a:pPr>
            <a:r>
              <a:rPr lang="ru-RU" sz="2400" b="1" dirty="0">
                <a:solidFill>
                  <a:srgbClr val="FF0000"/>
                </a:solidFill>
                <a:latin typeface="Comic Sans MS" pitchFamily="66" charset="0"/>
              </a:rPr>
              <a:t>Вид проекта: </a:t>
            </a:r>
            <a:r>
              <a:rPr lang="ru-RU" sz="2400" dirty="0">
                <a:solidFill>
                  <a:prstClr val="black"/>
                </a:solidFill>
                <a:latin typeface="Comic Sans MS" pitchFamily="66" charset="0"/>
              </a:rPr>
              <a:t>познавательно-творческий</a:t>
            </a:r>
          </a:p>
          <a:p>
            <a:pPr marL="0" lvl="0" indent="0" eaLnBrk="0" hangingPunct="0">
              <a:buNone/>
              <a:defRPr/>
            </a:pPr>
            <a:r>
              <a:rPr lang="ru-RU" sz="2400" b="1" dirty="0">
                <a:solidFill>
                  <a:srgbClr val="FF0000"/>
                </a:solidFill>
                <a:latin typeface="Comic Sans MS" pitchFamily="66" charset="0"/>
              </a:rPr>
              <a:t>Продолжительность: </a:t>
            </a:r>
            <a:r>
              <a:rPr lang="ru-RU" sz="2400" dirty="0">
                <a:solidFill>
                  <a:prstClr val="black"/>
                </a:solidFill>
                <a:latin typeface="Comic Sans MS" pitchFamily="66" charset="0"/>
              </a:rPr>
              <a:t>долгосрочный</a:t>
            </a:r>
          </a:p>
          <a:p>
            <a:pPr marL="0" lvl="0" indent="0" eaLnBrk="0" hangingPunct="0">
              <a:buNone/>
              <a:defRPr/>
            </a:pPr>
            <a:r>
              <a:rPr lang="ru-RU" sz="2400" b="1" dirty="0">
                <a:solidFill>
                  <a:srgbClr val="FF0000"/>
                </a:solidFill>
                <a:latin typeface="Comic Sans MS" pitchFamily="66" charset="0"/>
              </a:rPr>
              <a:t>Участники: </a:t>
            </a:r>
            <a:r>
              <a:rPr lang="ru-RU" sz="2400" dirty="0">
                <a:solidFill>
                  <a:prstClr val="black"/>
                </a:solidFill>
                <a:latin typeface="Comic Sans MS" pitchFamily="66" charset="0"/>
              </a:rPr>
              <a:t>дети средней «А» группы, воспитатели группы, инструктор по физкультуре</a:t>
            </a:r>
            <a:r>
              <a:rPr lang="ru-RU" sz="2400" dirty="0" smtClean="0">
                <a:solidFill>
                  <a:prstClr val="black"/>
                </a:solidFill>
                <a:latin typeface="Comic Sans MS" pitchFamily="66" charset="0"/>
              </a:rPr>
              <a:t>, музыкальный руководитель, родители</a:t>
            </a:r>
          </a:p>
          <a:p>
            <a:pPr marL="0" lvl="0" indent="0" eaLnBrk="0" hangingPunct="0">
              <a:buNone/>
              <a:defRPr/>
            </a:pPr>
            <a:endParaRPr lang="ru-RU" sz="2400" dirty="0">
              <a:solidFill>
                <a:prstClr val="black"/>
              </a:solidFill>
              <a:latin typeface="Comic Sans MS" pitchFamily="66" charset="0"/>
            </a:endParaRPr>
          </a:p>
          <a:p>
            <a:pPr marL="0" lvl="0" indent="0" eaLnBrk="0" hangingPunct="0">
              <a:buNone/>
              <a:defRPr/>
            </a:pPr>
            <a:endParaRPr lang="ru-RU" sz="2400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marL="0" lvl="0" indent="0" eaLnBrk="0" hangingPunct="0">
              <a:buNone/>
              <a:defRPr/>
            </a:pPr>
            <a:endParaRPr lang="ru-RU" sz="2400" dirty="0">
              <a:solidFill>
                <a:prstClr val="black"/>
              </a:solidFill>
              <a:latin typeface="Comic Sans MS" pitchFamily="66" charset="0"/>
            </a:endParaRPr>
          </a:p>
          <a:p>
            <a:pPr marL="0" lvl="0" indent="0" eaLnBrk="0" hangingPunct="0">
              <a:buNone/>
              <a:defRPr/>
            </a:pPr>
            <a:endParaRPr lang="ru-RU" sz="2400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marL="0" lvl="0" indent="0" eaLnBrk="0" hangingPunct="0">
              <a:buNone/>
              <a:defRPr/>
            </a:pPr>
            <a:r>
              <a:rPr lang="ru-RU" sz="2400" dirty="0" smtClean="0">
                <a:solidFill>
                  <a:prstClr val="black"/>
                </a:solidFill>
                <a:latin typeface="Comic Sans MS" pitchFamily="66" charset="0"/>
              </a:rPr>
              <a:t>МБДОУ «Ясли-сад «</a:t>
            </a:r>
            <a:r>
              <a:rPr lang="ru-RU" sz="2400" dirty="0" err="1" smtClean="0">
                <a:solidFill>
                  <a:prstClr val="black"/>
                </a:solidFill>
                <a:latin typeface="Comic Sans MS" pitchFamily="66" charset="0"/>
              </a:rPr>
              <a:t>Витоша</a:t>
            </a:r>
            <a:r>
              <a:rPr lang="ru-RU" sz="2400" dirty="0" smtClean="0">
                <a:solidFill>
                  <a:prstClr val="black"/>
                </a:solidFill>
                <a:latin typeface="Comic Sans MS" pitchFamily="66" charset="0"/>
              </a:rPr>
              <a:t>», 2023г.</a:t>
            </a:r>
            <a:endParaRPr lang="ru-RU" sz="2400" dirty="0">
              <a:solidFill>
                <a:prstClr val="black"/>
              </a:solidFill>
              <a:latin typeface="Comic Sans MS" pitchFamily="66" charset="0"/>
            </a:endParaRPr>
          </a:p>
          <a:p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21065965"/>
      </p:ext>
    </p:extLst>
  </p:cSld>
  <p:clrMapOvr>
    <a:masterClrMapping/>
  </p:clrMapOvr>
  <p:transition spd="slow" advTm="7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116632"/>
            <a:ext cx="5761219" cy="10729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12" y="1412776"/>
            <a:ext cx="2737341" cy="36457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761" y="1628800"/>
            <a:ext cx="3135447" cy="41805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844824"/>
            <a:ext cx="4032448" cy="30243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55504856"/>
      </p:ext>
    </p:extLst>
  </p:cSld>
  <p:clrMapOvr>
    <a:masterClrMapping/>
  </p:clrMapOvr>
  <p:transition spd="slow" advTm="7000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0"/>
            <a:ext cx="8455885" cy="14022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285750" y="1700808"/>
            <a:ext cx="3240360" cy="4896544"/>
          </a:xfrm>
          <a:prstGeom prst="rect">
            <a:avLst/>
          </a:prstGeom>
          <a:ln w="57150">
            <a:solidFill>
              <a:srgbClr val="C41295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984708"/>
            <a:ext cx="6150192" cy="4612644"/>
          </a:xfrm>
          <a:prstGeom prst="rect">
            <a:avLst/>
          </a:prstGeom>
          <a:ln w="57150">
            <a:solidFill>
              <a:srgbClr val="C41295"/>
            </a:solidFill>
          </a:ln>
        </p:spPr>
      </p:pic>
    </p:spTree>
    <p:custDataLst>
      <p:tags r:id="rId1"/>
    </p:custDataLst>
  </p:cSld>
  <p:clrMapOvr>
    <a:masterClrMapping/>
  </p:clrMapOvr>
  <p:transition spd="slow" advTm="7000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Блок-схема: перфолента 8"/>
          <p:cNvSpPr/>
          <p:nvPr/>
        </p:nvSpPr>
        <p:spPr>
          <a:xfrm>
            <a:off x="417279" y="1448780"/>
            <a:ext cx="8352928" cy="792088"/>
          </a:xfrm>
          <a:prstGeom prst="flowChartPunchedTap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Мы пройдем военным шагом, под большим красивым флагом!</a:t>
            </a:r>
            <a:endParaRPr lang="ru-RU" sz="2400" b="1" dirty="0">
              <a:solidFill>
                <a:schemeClr val="tx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4" name="Блок-схема: перфолента 3"/>
          <p:cNvSpPr/>
          <p:nvPr/>
        </p:nvSpPr>
        <p:spPr>
          <a:xfrm>
            <a:off x="379074" y="232414"/>
            <a:ext cx="8352928" cy="676306"/>
          </a:xfrm>
          <a:prstGeom prst="flowChartPunchedTape">
            <a:avLst/>
          </a:prstGeom>
          <a:solidFill>
            <a:schemeClr val="bg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Развлечение «23 февраля»</a:t>
            </a:r>
            <a:endParaRPr lang="ru-RU" sz="3200" b="1" dirty="0">
              <a:solidFill>
                <a:schemeClr val="tx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5" name="Блок-схема: перфолента 4"/>
          <p:cNvSpPr/>
          <p:nvPr/>
        </p:nvSpPr>
        <p:spPr>
          <a:xfrm>
            <a:off x="379074" y="760635"/>
            <a:ext cx="8352928" cy="83623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Праздник есть у нас один, этот праздник всех мужчин…</a:t>
            </a:r>
            <a:endParaRPr lang="ru-RU" sz="2800" b="1" dirty="0">
              <a:solidFill>
                <a:schemeClr val="tx1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838" y="2326641"/>
            <a:ext cx="3317162" cy="24878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221088"/>
            <a:ext cx="3275856" cy="24568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203422" y="1912575"/>
            <a:ext cx="2487375" cy="33165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189" y="4221088"/>
            <a:ext cx="3275856" cy="2456892"/>
          </a:xfrm>
          <a:prstGeom prst="rect">
            <a:avLst/>
          </a:prstGeom>
        </p:spPr>
      </p:pic>
      <p:sp>
        <p:nvSpPr>
          <p:cNvPr id="11" name="5-конечная звезда 10"/>
          <p:cNvSpPr/>
          <p:nvPr/>
        </p:nvSpPr>
        <p:spPr>
          <a:xfrm>
            <a:off x="3707904" y="5098174"/>
            <a:ext cx="1547005" cy="142717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5683204"/>
      </p:ext>
    </p:extLst>
  </p:cSld>
  <p:clrMapOvr>
    <a:masterClrMapping/>
  </p:clrMapOvr>
  <p:transition spd="slow" advTm="7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 animBg="1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0"/>
            <a:ext cx="8602202" cy="111566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88" y="3717032"/>
            <a:ext cx="4011893" cy="30089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5938" y="3743519"/>
            <a:ext cx="4011893" cy="30089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20" y="1265665"/>
            <a:ext cx="4011893" cy="30089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9820" y="1295600"/>
            <a:ext cx="4011893" cy="30089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16877935"/>
      </p:ext>
    </p:extLst>
  </p:cSld>
  <p:clrMapOvr>
    <a:masterClrMapping/>
  </p:clrMapOvr>
  <p:transition spd="slow" advTm="7000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0"/>
            <a:ext cx="8602202" cy="111566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637" y="1290889"/>
            <a:ext cx="3635896" cy="272692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111962"/>
            <a:ext cx="3635896" cy="272692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3952" y="4111962"/>
            <a:ext cx="3635896" cy="27269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90889"/>
            <a:ext cx="3635896" cy="272692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92375374"/>
      </p:ext>
    </p:extLst>
  </p:cSld>
  <p:clrMapOvr>
    <a:masterClrMapping/>
  </p:clrMapOvr>
  <p:transition spd="slow" advTm="7000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0"/>
            <a:ext cx="8602202" cy="111566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"/>
          <a:stretch/>
        </p:blipFill>
        <p:spPr>
          <a:xfrm>
            <a:off x="358409" y="1412776"/>
            <a:ext cx="8244408" cy="52745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8472326"/>
      </p:ext>
    </p:extLst>
  </p:cSld>
  <p:clrMapOvr>
    <a:masterClrMapping/>
  </p:clrMapOvr>
  <p:transition spd="slow" advTm="7000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312" y="85054"/>
            <a:ext cx="8297375" cy="668789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15798902"/>
      </p:ext>
    </p:extLst>
  </p:cSld>
  <p:clrMapOvr>
    <a:masterClrMapping/>
  </p:clrMapOvr>
  <p:transition spd="slow" advTm="7000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1916832"/>
            <a:ext cx="6925656" cy="117663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1520" y="3284984"/>
            <a:ext cx="87849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hangingPunct="0"/>
            <a:r>
              <a:rPr lang="ru-RU" altLang="ru-RU" b="1" dirty="0">
                <a:solidFill>
                  <a:prstClr val="black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У детей сформировано уважительное отношение к старшему поколению, своим родителям, членам семьи ,владеют понятием «семья</a:t>
            </a:r>
            <a:r>
              <a:rPr lang="ru-RU" altLang="ru-RU" b="1" dirty="0" smtClean="0">
                <a:solidFill>
                  <a:prstClr val="black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», сформированы </a:t>
            </a:r>
            <a:r>
              <a:rPr lang="ru-RU" altLang="ru-RU" b="1" dirty="0">
                <a:solidFill>
                  <a:prstClr val="black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знания о профессиях своих родителей и чувство гордости за свою семью.</a:t>
            </a:r>
          </a:p>
          <a:p>
            <a:pPr lvl="0" algn="just" eaLnBrk="0" hangingPunct="0"/>
            <a:r>
              <a:rPr lang="ru-RU" altLang="ru-RU" b="1" dirty="0">
                <a:solidFill>
                  <a:prstClr val="black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Организация  данного проекта показывают значимость каждого члена семьи, раскрывают ее особенность  и неповторимость, способствует воспитанию любви и уважения к членам семьи. Родители, активно участвуя в жизни детского сада, группы  начинают понимать  простую истину: какими вырастут их  дети, зависит от отданного им времени, качества общения с  детьми. Сотрудничество детей и родителей, воспитателей и детей, их духовное взаимопроникновение рождают в сердце ребёнка любовь и признательность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4219516"/>
      </p:ext>
    </p:extLst>
  </p:cSld>
  <p:clrMapOvr>
    <a:masterClrMapping/>
  </p:clrMapOvr>
  <p:transition spd="slow" advTm="7000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13176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    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</a:t>
            </a:r>
            <a:r>
              <a:rPr lang="ru-RU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УРА!!! У нас все получилось!!!</a:t>
            </a:r>
            <a:endParaRPr lang="ru-RU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2543" y="2780928"/>
            <a:ext cx="5138913" cy="385598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8125346"/>
      </p:ext>
    </p:extLst>
  </p:cSld>
  <p:clrMapOvr>
    <a:masterClrMapping/>
  </p:clrMapOvr>
  <p:transition spd="slow" advTm="7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67544" y="1196752"/>
            <a:ext cx="6115050" cy="2736304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anose="030F0702030302020204" pitchFamily="66" charset="0"/>
                <a:ea typeface="Calibri"/>
                <a:cs typeface="Times New Roman"/>
              </a:rPr>
              <a:t>СПАСИБО ЗА ВНИМАНИЕ!!!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anose="030F0702030302020204" pitchFamily="66" charset="0"/>
              <a:ea typeface="Calibri"/>
              <a:cs typeface="Times New Roman"/>
            </a:endParaRP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539552" y="1340768"/>
            <a:ext cx="6143625" cy="5328592"/>
          </a:xfrm>
        </p:spPr>
        <p:txBody>
          <a:bodyPr/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b="1" i="1" dirty="0" smtClean="0">
                <a:latin typeface="Comic Sans MS" panose="030F0702030302020204" pitchFamily="66" charset="0"/>
                <a:ea typeface="Calibri"/>
                <a:cs typeface="Times New Roman"/>
              </a:rPr>
              <a:t>               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b="1" i="1" dirty="0">
                <a:latin typeface="Comic Sans MS" panose="030F0702030302020204" pitchFamily="66" charset="0"/>
                <a:ea typeface="Calibri"/>
                <a:cs typeface="Times New Roman"/>
              </a:rPr>
              <a:t> </a:t>
            </a:r>
            <a:r>
              <a:rPr lang="ru-RU" sz="1800" b="1" i="1" dirty="0" smtClean="0">
                <a:latin typeface="Comic Sans MS" panose="030F0702030302020204" pitchFamily="66" charset="0"/>
                <a:ea typeface="Calibri"/>
                <a:cs typeface="Times New Roman"/>
              </a:rPr>
              <a:t>                 </a:t>
            </a:r>
            <a:endParaRPr lang="ru-RU" sz="1800" dirty="0">
              <a:latin typeface="Comic Sans MS" panose="030F0702030302020204" pitchFamily="66" charset="0"/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520786"/>
            <a:ext cx="631844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otype Corsiva" panose="03010101010201010101" pitchFamily="66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2" name="5-конечная звезда 1"/>
          <p:cNvSpPr/>
          <p:nvPr/>
        </p:nvSpPr>
        <p:spPr>
          <a:xfrm>
            <a:off x="1277872" y="4365104"/>
            <a:ext cx="1224136" cy="1080120"/>
          </a:xfrm>
          <a:prstGeom prst="star5">
            <a:avLst/>
          </a:prstGeom>
          <a:solidFill>
            <a:srgbClr val="FFFF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183789"/>
            <a:ext cx="1304925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548680"/>
            <a:ext cx="1304925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5877272"/>
            <a:ext cx="6840760" cy="57606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Составитель проекта: воспитатель Петренко Н.О</a:t>
            </a:r>
            <a:endParaRPr lang="ru-RU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45478914"/>
      </p:ext>
    </p:extLst>
  </p:cSld>
  <p:clrMapOvr>
    <a:masterClrMapping/>
  </p:clrMapOvr>
  <p:transition spd="slow" advTm="7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 build="p"/>
      <p:bldP spid="4" grpId="0"/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72816"/>
            <a:ext cx="8229600" cy="792088"/>
          </a:xfrm>
        </p:spPr>
        <p:txBody>
          <a:bodyPr/>
          <a:lstStyle/>
          <a:p>
            <a:pPr lvl="0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+mn-ea"/>
                <a:cs typeface="+mn-cs"/>
              </a:rPr>
              <a:t/>
            </a:r>
            <a:b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+mn-ea"/>
                <a:cs typeface="+mn-cs"/>
              </a:rPr>
            </a:br>
            <a:r>
              <a:rPr lang="ru-RU" dirty="0" smtClean="0">
                <a:solidFill>
                  <a:srgbClr val="FF0000"/>
                </a:solidFill>
                <a:latin typeface="Comic Sans MS" pitchFamily="66" charset="0"/>
                <a:ea typeface="+mn-ea"/>
                <a:cs typeface="+mn-cs"/>
              </a:rPr>
              <a:t>Актуальность проекта</a:t>
            </a:r>
            <a:r>
              <a:rPr lang="ru-RU" dirty="0">
                <a:solidFill>
                  <a:srgbClr val="FF0000"/>
                </a:solidFill>
                <a:latin typeface="Comic Sans MS" pitchFamily="66" charset="0"/>
                <a:ea typeface="+mn-ea"/>
                <a:cs typeface="+mn-cs"/>
              </a:rPr>
              <a:t/>
            </a:r>
            <a:br>
              <a:rPr lang="ru-RU" dirty="0">
                <a:solidFill>
                  <a:srgbClr val="FF0000"/>
                </a:solidFill>
                <a:latin typeface="Comic Sans MS" pitchFamily="66" charset="0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960440"/>
          </a:xfrm>
        </p:spPr>
        <p:txBody>
          <a:bodyPr/>
          <a:lstStyle/>
          <a:p>
            <a:pPr lvl="0">
              <a:buNone/>
            </a:pP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     </a:t>
            </a:r>
            <a:r>
              <a:rPr lang="ru-RU" sz="2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Семья </a:t>
            </a:r>
            <a:r>
              <a:rPr lang="ru-RU" sz="24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занимает центральное место в воспитании ребёнка, играет основную роль в формировании мировоззрения, нравственных норм поведения, чувств. Главную роль в становлении личности ребенка на разных возрастных этапах играет семья. С целью изучения семьи, установления контакта с её членами, для согласования воспитательных воздействий на ребёнка появилась идея создать проект «Моя семья», которая помогает детям понять значимость семьи, воспитать у детей любовь и уважение к её членам, прививать чувство привязанности к семье и дому.</a:t>
            </a:r>
          </a:p>
          <a:p>
            <a:pPr marL="0" indent="0">
              <a:buNone/>
            </a:pP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49515979"/>
      </p:ext>
    </p:extLst>
  </p:cSld>
  <p:clrMapOvr>
    <a:masterClrMapping/>
  </p:clrMapOvr>
  <p:transition spd="slow" advTm="7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Облако 18"/>
          <p:cNvSpPr/>
          <p:nvPr/>
        </p:nvSpPr>
        <p:spPr>
          <a:xfrm>
            <a:off x="252188" y="2123175"/>
            <a:ext cx="2840206" cy="2304256"/>
          </a:xfrm>
          <a:prstGeom prst="cloud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solidFill>
                  <a:schemeClr val="tx1"/>
                </a:solidFill>
                <a:latin typeface="Arial Black" pitchFamily="34" charset="0"/>
              </a:rPr>
              <a:t>формировать у детей понятие «семья» и повышение роли семейных ценностей в становлении личности ребенка ; семейных и родственных отношениях;</a:t>
            </a:r>
          </a:p>
        </p:txBody>
      </p:sp>
      <p:sp>
        <p:nvSpPr>
          <p:cNvPr id="20" name="Облако 19"/>
          <p:cNvSpPr/>
          <p:nvPr/>
        </p:nvSpPr>
        <p:spPr>
          <a:xfrm>
            <a:off x="6156843" y="2090082"/>
            <a:ext cx="2697500" cy="2354560"/>
          </a:xfrm>
          <a:prstGeom prst="cloud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chemeClr val="tx1"/>
                </a:solidFill>
                <a:latin typeface="Arial Black" pitchFamily="34" charset="0"/>
              </a:rPr>
              <a:t>воспитывать любовь, уважительное и  </a:t>
            </a:r>
            <a:r>
              <a:rPr lang="ru-RU" sz="1000" dirty="0" smtClean="0">
                <a:solidFill>
                  <a:schemeClr val="tx1"/>
                </a:solidFill>
                <a:latin typeface="Arial Black" pitchFamily="34" charset="0"/>
              </a:rPr>
              <a:t>заботливое </a:t>
            </a:r>
            <a:r>
              <a:rPr lang="ru-RU" sz="1000" dirty="0">
                <a:solidFill>
                  <a:schemeClr val="tx1"/>
                </a:solidFill>
                <a:latin typeface="Arial Black" pitchFamily="34" charset="0"/>
              </a:rPr>
              <a:t>отношение к своим близким: маме, папе, бабушке, дедушке, братьям, сестрам, желание заботиться о них, проявлять внимание</a:t>
            </a:r>
          </a:p>
        </p:txBody>
      </p:sp>
      <p:sp>
        <p:nvSpPr>
          <p:cNvPr id="21" name="Облако 20"/>
          <p:cNvSpPr/>
          <p:nvPr/>
        </p:nvSpPr>
        <p:spPr>
          <a:xfrm>
            <a:off x="573500" y="4497288"/>
            <a:ext cx="2914938" cy="1896782"/>
          </a:xfrm>
          <a:prstGeom prst="cloud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chemeClr val="tx1"/>
                </a:solidFill>
                <a:latin typeface="Arial Black" pitchFamily="34" charset="0"/>
              </a:rPr>
              <a:t>развивать доверительные и  партнерские отношения с семьёй.</a:t>
            </a:r>
          </a:p>
        </p:txBody>
      </p:sp>
      <p:sp>
        <p:nvSpPr>
          <p:cNvPr id="22" name="12-конечная звезда 21"/>
          <p:cNvSpPr/>
          <p:nvPr/>
        </p:nvSpPr>
        <p:spPr>
          <a:xfrm>
            <a:off x="3131839" y="2330388"/>
            <a:ext cx="2912883" cy="2754796"/>
          </a:xfrm>
          <a:prstGeom prst="star12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3488438" y="2683768"/>
            <a:ext cx="2160240" cy="2048036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>
              <a:latin typeface="Arial Black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115853" y="3267362"/>
            <a:ext cx="262424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    ЦЕЛЬ</a:t>
            </a:r>
          </a:p>
          <a:p>
            <a:pPr algn="ctr"/>
            <a:r>
              <a:rPr lang="ru-RU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    ПРОЕКТА</a:t>
            </a:r>
            <a:endParaRPr lang="ru-RU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Облако 2"/>
          <p:cNvSpPr/>
          <p:nvPr/>
        </p:nvSpPr>
        <p:spPr>
          <a:xfrm>
            <a:off x="5076056" y="4592867"/>
            <a:ext cx="2952328" cy="2173052"/>
          </a:xfrm>
          <a:prstGeom prst="cloud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>
                <a:srgbClr val="FF0000"/>
              </a:buClr>
            </a:pPr>
            <a:r>
              <a:rPr lang="ru-RU" altLang="ru-RU" sz="2000" b="1" i="1" dirty="0">
                <a:solidFill>
                  <a:prstClr val="black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ru-RU" altLang="ru-RU" sz="1000" b="1" i="1" dirty="0">
                <a:solidFill>
                  <a:prstClr val="black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формирование у детей духовно – нравственного отношения и чувства сопричастности к родному дому, семье;</a:t>
            </a:r>
          </a:p>
          <a:p>
            <a:pPr lvl="0" algn="ctr">
              <a:buClr>
                <a:srgbClr val="FF0000"/>
              </a:buClr>
            </a:pPr>
            <a:r>
              <a:rPr lang="ru-RU" altLang="ru-RU" sz="1050" b="1" i="1" dirty="0">
                <a:solidFill>
                  <a:prstClr val="black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формировать и развивать личность ребенка, развивать партнерские отношения с семьёй</a:t>
            </a:r>
            <a:endParaRPr lang="ru-RU" sz="1050" b="1" i="1" dirty="0">
              <a:latin typeface="Arial Black" panose="020B0A04020102020204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spd="slow" advTm="7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30768" y="5373216"/>
            <a:ext cx="8229600" cy="1080120"/>
          </a:xfrm>
        </p:spPr>
        <p:txBody>
          <a:bodyPr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800" u="sng" dirty="0" smtClean="0">
                <a:solidFill>
                  <a:prstClr val="black"/>
                </a:solidFill>
                <a:latin typeface="Comic Sans MS" panose="030F0702030302020204" pitchFamily="66" charset="0"/>
                <a:ea typeface="Calibri"/>
                <a:cs typeface="Times New Roman"/>
              </a:rPr>
              <a:t/>
            </a:r>
            <a:br>
              <a:rPr lang="ru-RU" sz="1800" u="sng" dirty="0" smtClean="0">
                <a:solidFill>
                  <a:prstClr val="black"/>
                </a:solidFill>
                <a:latin typeface="Comic Sans MS" panose="030F0702030302020204" pitchFamily="66" charset="0"/>
                <a:ea typeface="Calibri"/>
                <a:cs typeface="Times New Roman"/>
              </a:rPr>
            </a:br>
            <a:r>
              <a:rPr lang="ru-RU" sz="1800" u="sng" dirty="0">
                <a:solidFill>
                  <a:prstClr val="black"/>
                </a:solidFill>
                <a:latin typeface="Comic Sans MS" panose="030F0702030302020204" pitchFamily="66" charset="0"/>
                <a:ea typeface="Calibri"/>
                <a:cs typeface="Times New Roman"/>
              </a:rPr>
              <a:t/>
            </a:r>
            <a:br>
              <a:rPr lang="ru-RU" sz="1800" u="sng" dirty="0">
                <a:solidFill>
                  <a:prstClr val="black"/>
                </a:solidFill>
                <a:latin typeface="Comic Sans MS" panose="030F0702030302020204" pitchFamily="66" charset="0"/>
                <a:ea typeface="Calibri"/>
                <a:cs typeface="Times New Roman"/>
              </a:rPr>
            </a:br>
            <a:r>
              <a:rPr lang="ru-RU" sz="1800" u="sng" dirty="0" smtClean="0">
                <a:solidFill>
                  <a:prstClr val="black"/>
                </a:solidFill>
                <a:latin typeface="Comic Sans MS" panose="030F0702030302020204" pitchFamily="66" charset="0"/>
                <a:ea typeface="Calibri"/>
                <a:cs typeface="Times New Roman"/>
              </a:rPr>
              <a:t>Проблема</a:t>
            </a:r>
            <a:r>
              <a:rPr lang="ru-RU" sz="1800" u="sng" dirty="0">
                <a:solidFill>
                  <a:prstClr val="black"/>
                </a:solidFill>
                <a:latin typeface="Comic Sans MS" panose="030F0702030302020204" pitchFamily="66" charset="0"/>
                <a:ea typeface="Calibri"/>
                <a:cs typeface="Times New Roman"/>
              </a:rPr>
              <a:t>:</a:t>
            </a:r>
            <a:r>
              <a:rPr lang="ru-RU" sz="1800" dirty="0">
                <a:solidFill>
                  <a:prstClr val="black"/>
                </a:solidFill>
                <a:latin typeface="Comic Sans MS" panose="030F0702030302020204" pitchFamily="66" charset="0"/>
                <a:ea typeface="Calibri"/>
                <a:cs typeface="Times New Roman"/>
              </a:rPr>
              <a:t> дети не имеют достаточных знаний о членах своей семьи;  утрата семейной функции передачи детям значимых культурных и жизненных ценностей.</a:t>
            </a:r>
            <a:endParaRPr lang="ru-RU" sz="1800" dirty="0" smtClean="0">
              <a:latin typeface="Comic Sans MS" panose="030F0702030302020204" pitchFamily="66" charset="0"/>
            </a:endParaRP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640362" y="1928082"/>
            <a:ext cx="8158163" cy="3240359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8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                                             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492896"/>
            <a:ext cx="3096344" cy="3009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510" y="2924944"/>
            <a:ext cx="2341046" cy="2251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20423" y="3548262"/>
            <a:ext cx="4932040" cy="89255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/>
            <a:endParaRPr lang="ru-RU" sz="16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  <a:p>
            <a:pPr lvl="0" algn="ctr"/>
            <a:r>
              <a:rPr lang="ru-RU" sz="1600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ru-RU" sz="1600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    </a:t>
            </a:r>
            <a:r>
              <a:rPr lang="ru-RU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itchFamily="34" charset="0"/>
              </a:rPr>
              <a:t>ЗАДАЧИ</a:t>
            </a:r>
          </a:p>
          <a:p>
            <a:pPr lvl="0" algn="ctr"/>
            <a:r>
              <a:rPr lang="ru-RU" spc="5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itchFamily="34" charset="0"/>
              </a:rPr>
              <a:t>     ПРОЕКТА</a:t>
            </a:r>
            <a:endParaRPr lang="ru-RU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Облако 5"/>
          <p:cNvSpPr/>
          <p:nvPr/>
        </p:nvSpPr>
        <p:spPr>
          <a:xfrm rot="21202879">
            <a:off x="949130" y="1966370"/>
            <a:ext cx="2952328" cy="1618857"/>
          </a:xfrm>
          <a:prstGeom prst="cloud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dirty="0" smtClean="0">
              <a:solidFill>
                <a:schemeClr val="tx1"/>
              </a:solidFill>
              <a:latin typeface="Arial Black" panose="020B0A04020102020204" pitchFamily="34" charset="0"/>
              <a:ea typeface="Calibri"/>
            </a:endParaRPr>
          </a:p>
          <a:p>
            <a:pPr algn="ctr"/>
            <a:r>
              <a:rPr lang="ru-RU" sz="900" dirty="0" smtClean="0">
                <a:solidFill>
                  <a:schemeClr val="tx1"/>
                </a:solidFill>
                <a:latin typeface="Arial Black" panose="020B0A04020102020204" pitchFamily="34" charset="0"/>
                <a:ea typeface="Calibri"/>
              </a:rPr>
              <a:t>Формировать понятие </a:t>
            </a:r>
            <a:r>
              <a:rPr lang="ru-RU" sz="900" dirty="0">
                <a:solidFill>
                  <a:schemeClr val="tx1"/>
                </a:solidFill>
                <a:latin typeface="Arial Black" panose="020B0A04020102020204" pitchFamily="34" charset="0"/>
                <a:ea typeface="Calibri"/>
              </a:rPr>
              <a:t>«семья»; расширять </a:t>
            </a:r>
            <a:r>
              <a:rPr lang="ru-RU" sz="900" dirty="0" smtClean="0">
                <a:solidFill>
                  <a:schemeClr val="tx1"/>
                </a:solidFill>
                <a:latin typeface="Arial Black" panose="020B0A04020102020204" pitchFamily="34" charset="0"/>
                <a:ea typeface="Calibri"/>
              </a:rPr>
              <a:t>представления </a:t>
            </a:r>
            <a:r>
              <a:rPr lang="ru-RU" sz="900" dirty="0">
                <a:solidFill>
                  <a:schemeClr val="tx1"/>
                </a:solidFill>
                <a:latin typeface="Arial Black" panose="020B0A04020102020204" pitchFamily="34" charset="0"/>
                <a:ea typeface="Calibri"/>
              </a:rPr>
              <a:t>о семье, о родственных </a:t>
            </a:r>
            <a:r>
              <a:rPr lang="ru-RU" sz="900" dirty="0" smtClean="0">
                <a:solidFill>
                  <a:schemeClr val="tx1"/>
                </a:solidFill>
                <a:latin typeface="Arial Black" panose="020B0A04020102020204" pitchFamily="34" charset="0"/>
                <a:ea typeface="Calibri"/>
              </a:rPr>
              <a:t>отношениях; </a:t>
            </a:r>
            <a:r>
              <a:rPr lang="ru-RU" sz="900" dirty="0">
                <a:solidFill>
                  <a:schemeClr val="tx1"/>
                </a:solidFill>
                <a:latin typeface="Arial Black" panose="020B0A04020102020204" pitchFamily="34" charset="0"/>
                <a:ea typeface="Calibri"/>
              </a:rPr>
              <a:t>закреплять знание имён, фамилий родителей, бабушек и дедушек.</a:t>
            </a:r>
            <a:br>
              <a:rPr lang="ru-RU" sz="900" dirty="0">
                <a:solidFill>
                  <a:schemeClr val="tx1"/>
                </a:solidFill>
                <a:latin typeface="Arial Black" panose="020B0A04020102020204" pitchFamily="34" charset="0"/>
                <a:ea typeface="Calibri"/>
              </a:rPr>
            </a:br>
            <a:endParaRPr lang="ru-RU" sz="9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Облако 6"/>
          <p:cNvSpPr/>
          <p:nvPr/>
        </p:nvSpPr>
        <p:spPr>
          <a:xfrm rot="456156">
            <a:off x="5631819" y="1953740"/>
            <a:ext cx="2970272" cy="1625718"/>
          </a:xfrm>
          <a:prstGeom prst="cloud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9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Формировать </a:t>
            </a:r>
            <a:r>
              <a:rPr lang="ru-RU" sz="900" dirty="0">
                <a:solidFill>
                  <a:schemeClr val="tx1"/>
                </a:solidFill>
                <a:latin typeface="Arial Black" panose="020B0A04020102020204" pitchFamily="34" charset="0"/>
              </a:rPr>
              <a:t>представления о семейных традициях и праздниках</a:t>
            </a:r>
            <a:r>
              <a:rPr lang="ru-RU" sz="9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. </a:t>
            </a:r>
            <a:r>
              <a:rPr lang="ru-RU" sz="900" dirty="0">
                <a:solidFill>
                  <a:schemeClr val="tx1"/>
                </a:solidFill>
                <a:latin typeface="Arial Black" panose="020B0A04020102020204" pitchFamily="34" charset="0"/>
              </a:rPr>
              <a:t>Воспитывать уважительное отношение и любовь к родным и </a:t>
            </a:r>
            <a:r>
              <a:rPr lang="ru-RU" sz="9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близким</a:t>
            </a:r>
            <a:r>
              <a:rPr lang="ru-RU" dirty="0"/>
              <a:t>.</a:t>
            </a:r>
          </a:p>
        </p:txBody>
      </p:sp>
      <p:sp>
        <p:nvSpPr>
          <p:cNvPr id="8" name="Облако 7"/>
          <p:cNvSpPr/>
          <p:nvPr/>
        </p:nvSpPr>
        <p:spPr>
          <a:xfrm rot="401092">
            <a:off x="492175" y="3987174"/>
            <a:ext cx="2808312" cy="1558076"/>
          </a:xfrm>
          <a:prstGeom prst="cloud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chemeClr val="tx1"/>
                </a:solidFill>
                <a:latin typeface="Arial Black" panose="020B0A04020102020204" pitchFamily="34" charset="0"/>
              </a:rPr>
              <a:t>Воспитывать интерес к своей родословной.</a:t>
            </a:r>
          </a:p>
          <a:p>
            <a:pPr algn="ctr"/>
            <a:r>
              <a:rPr lang="ru-RU" sz="9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ru-RU" sz="900" dirty="0">
                <a:solidFill>
                  <a:schemeClr val="tx1"/>
                </a:solidFill>
                <a:latin typeface="Arial Black" panose="020B0A04020102020204" pitchFamily="34" charset="0"/>
              </a:rPr>
              <a:t>Познакомить детей с понятием «генеалогическое древо семьи».</a:t>
            </a:r>
          </a:p>
        </p:txBody>
      </p:sp>
      <p:sp>
        <p:nvSpPr>
          <p:cNvPr id="9" name="Облако 8"/>
          <p:cNvSpPr/>
          <p:nvPr/>
        </p:nvSpPr>
        <p:spPr>
          <a:xfrm rot="21436174">
            <a:off x="6156166" y="3830070"/>
            <a:ext cx="2587507" cy="1564651"/>
          </a:xfrm>
          <a:prstGeom prst="cloud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chemeClr val="tx1"/>
                </a:solidFill>
                <a:latin typeface="Arial Black" panose="020B0A04020102020204" pitchFamily="34" charset="0"/>
              </a:rPr>
              <a:t>Обогащать детско-родительские отношения опытом совместной творческой деятельности.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25529863"/>
      </p:ext>
    </p:extLst>
  </p:cSld>
  <p:clrMapOvr>
    <a:masterClrMapping/>
  </p:clrMapOvr>
  <p:transition spd="slow" advTm="7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4" grpId="0"/>
      <p:bldP spid="6" grpId="0" animBg="1"/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988840"/>
            <a:ext cx="8229600" cy="936104"/>
          </a:xfrm>
        </p:spPr>
        <p:txBody>
          <a:bodyPr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800" u="sng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sz="1800" u="sng" dirty="0" smtClean="0">
                <a:latin typeface="Times New Roman"/>
                <a:ea typeface="Calibri"/>
                <a:cs typeface="Times New Roman"/>
              </a:rPr>
            </a:br>
            <a:r>
              <a:rPr lang="ru-RU" sz="1800" u="sng" dirty="0" smtClean="0">
                <a:latin typeface="Comic Sans MS" panose="030F0702030302020204" pitchFamily="66" charset="0"/>
                <a:ea typeface="Calibri"/>
                <a:cs typeface="Times New Roman"/>
              </a:rPr>
              <a:t>Ожидаемый </a:t>
            </a:r>
            <a:r>
              <a:rPr lang="ru-RU" sz="1800" u="sng" dirty="0">
                <a:latin typeface="Comic Sans MS" panose="030F0702030302020204" pitchFamily="66" charset="0"/>
                <a:ea typeface="Calibri"/>
                <a:cs typeface="Times New Roman"/>
              </a:rPr>
              <a:t>результат. </a:t>
            </a:r>
            <a:r>
              <a:rPr lang="ru-RU" sz="1800" dirty="0">
                <a:latin typeface="Comic Sans MS" panose="030F0702030302020204" pitchFamily="66" charset="0"/>
                <a:ea typeface="Calibri"/>
                <a:cs typeface="Times New Roman"/>
              </a:rPr>
              <a:t>Мы предполагаем, что в результате реализации данного проекта все его участники – дети, педагоги, родители – приобретут определенные знания.</a:t>
            </a:r>
            <a:br>
              <a:rPr lang="ru-RU" sz="1800" dirty="0">
                <a:latin typeface="Comic Sans MS" panose="030F0702030302020204" pitchFamily="66" charset="0"/>
                <a:ea typeface="Calibri"/>
                <a:cs typeface="Times New Roman"/>
              </a:rPr>
            </a:br>
            <a:endParaRPr lang="ru-RU" sz="1800" dirty="0"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7544" y="3284984"/>
            <a:ext cx="4038600" cy="3312368"/>
          </a:xfrm>
          <a:ln w="28575">
            <a:solidFill>
              <a:schemeClr val="accent6">
                <a:lumMod val="75000"/>
              </a:schemeClr>
            </a:solidFill>
          </a:ln>
        </p:spPr>
        <p:txBody>
          <a:bodyPr/>
          <a:lstStyle/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i="1" dirty="0" smtClean="0">
                <a:solidFill>
                  <a:srgbClr val="FF0000"/>
                </a:solidFill>
                <a:latin typeface="Monotype Corsiva" panose="03010101010201010101" pitchFamily="66" charset="0"/>
                <a:ea typeface="Calibri"/>
                <a:cs typeface="Times New Roman"/>
              </a:rPr>
              <a:t>                       </a:t>
            </a:r>
            <a:r>
              <a:rPr lang="ru-RU" sz="2000" b="1" i="1" dirty="0" smtClean="0">
                <a:solidFill>
                  <a:srgbClr val="FF0000"/>
                </a:solidFill>
                <a:latin typeface="Monotype Corsiva" panose="03010101010201010101" pitchFamily="66" charset="0"/>
                <a:ea typeface="Calibri"/>
                <a:cs typeface="Times New Roman"/>
              </a:rPr>
              <a:t>Дети</a:t>
            </a:r>
            <a:r>
              <a:rPr lang="ru-RU" sz="2000" b="1" i="1" dirty="0">
                <a:solidFill>
                  <a:srgbClr val="FF0000"/>
                </a:solidFill>
                <a:latin typeface="Monotype Corsiva" panose="03010101010201010101" pitchFamily="66" charset="0"/>
                <a:ea typeface="Calibri"/>
                <a:cs typeface="Times New Roman"/>
              </a:rPr>
              <a:t>:</a:t>
            </a:r>
            <a:r>
              <a:rPr lang="ru-RU" sz="2000" b="1" dirty="0">
                <a:solidFill>
                  <a:srgbClr val="FF0000"/>
                </a:solidFill>
                <a:latin typeface="Monotype Corsiva" panose="03010101010201010101" pitchFamily="66" charset="0"/>
                <a:ea typeface="Calibri"/>
                <a:cs typeface="Times New Roman"/>
              </a:rPr>
              <a:t> </a:t>
            </a:r>
            <a:endParaRPr lang="ru-RU" sz="2000" b="1" dirty="0" smtClean="0">
              <a:solidFill>
                <a:srgbClr val="FF0000"/>
              </a:solidFill>
              <a:latin typeface="Monotype Corsiva" panose="03010101010201010101" pitchFamily="66" charset="0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 smtClean="0">
                <a:latin typeface="Monotype Corsiva" panose="03010101010201010101" pitchFamily="66" charset="0"/>
                <a:ea typeface="Calibri"/>
                <a:cs typeface="Times New Roman"/>
              </a:rPr>
              <a:t>         воспитать </a:t>
            </a:r>
            <a:r>
              <a:rPr lang="ru-RU" sz="2000" dirty="0">
                <a:latin typeface="Monotype Corsiva" panose="03010101010201010101" pitchFamily="66" charset="0"/>
                <a:ea typeface="Calibri"/>
                <a:cs typeface="Times New Roman"/>
              </a:rPr>
              <a:t>чувства гордости за свою семью и любви к её членам, расширение знаний детей о своей семье: о членах семьи, традициях, о жизни бабушек и дедушек, будут иметь представление о родословной как истории семьи.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16016" y="3140968"/>
            <a:ext cx="4176464" cy="3240360"/>
          </a:xfrm>
          <a:ln w="28575">
            <a:solidFill>
              <a:schemeClr val="accent6">
                <a:lumMod val="75000"/>
              </a:schemeClr>
            </a:solidFill>
          </a:ln>
        </p:spPr>
        <p:txBody>
          <a:bodyPr/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i="1" dirty="0" smtClean="0">
                <a:latin typeface="Monotype Corsiva" panose="03010101010201010101" pitchFamily="66" charset="0"/>
                <a:ea typeface="Calibri"/>
                <a:cs typeface="Times New Roman"/>
              </a:rPr>
              <a:t>                         </a:t>
            </a:r>
            <a:r>
              <a:rPr lang="ru-RU" sz="1800" b="1" i="1" dirty="0" smtClean="0">
                <a:solidFill>
                  <a:srgbClr val="FF0000"/>
                </a:solidFill>
                <a:latin typeface="Monotype Corsiva" panose="03010101010201010101" pitchFamily="66" charset="0"/>
                <a:ea typeface="Calibri"/>
                <a:cs typeface="Times New Roman"/>
              </a:rPr>
              <a:t>Родители</a:t>
            </a:r>
            <a:r>
              <a:rPr lang="ru-RU" sz="1800" b="1" i="1" dirty="0">
                <a:solidFill>
                  <a:srgbClr val="FF0000"/>
                </a:solidFill>
                <a:latin typeface="Monotype Corsiva" panose="03010101010201010101" pitchFamily="66" charset="0"/>
                <a:ea typeface="Calibri"/>
                <a:cs typeface="Times New Roman"/>
              </a:rPr>
              <a:t>:</a:t>
            </a:r>
            <a:r>
              <a:rPr lang="ru-RU" sz="1800" b="1" dirty="0">
                <a:solidFill>
                  <a:srgbClr val="FF0000"/>
                </a:solidFill>
                <a:latin typeface="Monotype Corsiva" panose="03010101010201010101" pitchFamily="66" charset="0"/>
                <a:ea typeface="Calibri"/>
                <a:cs typeface="Times New Roman"/>
              </a:rPr>
              <a:t> </a:t>
            </a:r>
            <a:endParaRPr lang="ru-RU" sz="1800" b="1" dirty="0" smtClean="0">
              <a:solidFill>
                <a:srgbClr val="FF0000"/>
              </a:solidFill>
              <a:latin typeface="Monotype Corsiva" panose="03010101010201010101" pitchFamily="66" charset="0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dirty="0">
                <a:latin typeface="Monotype Corsiva" panose="03010101010201010101" pitchFamily="66" charset="0"/>
                <a:ea typeface="Calibri"/>
                <a:cs typeface="Times New Roman"/>
              </a:rPr>
              <a:t> </a:t>
            </a:r>
            <a:r>
              <a:rPr lang="ru-RU" sz="1800" dirty="0" smtClean="0">
                <a:latin typeface="Monotype Corsiva" panose="03010101010201010101" pitchFamily="66" charset="0"/>
                <a:ea typeface="Calibri"/>
                <a:cs typeface="Times New Roman"/>
              </a:rPr>
              <a:t>        повышение </a:t>
            </a:r>
            <a:r>
              <a:rPr lang="ru-RU" sz="1800" dirty="0">
                <a:latin typeface="Monotype Corsiva" panose="03010101010201010101" pitchFamily="66" charset="0"/>
                <a:ea typeface="Calibri"/>
                <a:cs typeface="Times New Roman"/>
              </a:rPr>
              <a:t>педагогической культуры родителей, активные и заинтересованные участники проекта, ориентированы на развитие у ребёнка потребности к познанию, общению с взрослыми и сверстниками, через совместную проектную деятельность; установить с ними доверительные и партнёрские отношения.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5-конечная звезда 4"/>
          <p:cNvSpPr/>
          <p:nvPr/>
        </p:nvSpPr>
        <p:spPr>
          <a:xfrm>
            <a:off x="580398" y="3725069"/>
            <a:ext cx="360040" cy="36004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641819"/>
            <a:ext cx="433387" cy="439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65015212"/>
      </p:ext>
    </p:extLst>
  </p:cSld>
  <p:clrMapOvr>
    <a:masterClrMapping/>
  </p:clrMapOvr>
  <p:transition spd="slow" advTm="7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57192"/>
            <a:ext cx="8229600" cy="1512168"/>
          </a:xfrm>
        </p:spPr>
        <p:txBody>
          <a:bodyPr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latin typeface="Comic Sans MS" panose="030F0702030302020204" pitchFamily="66" charset="0"/>
                <a:ea typeface="Calibri"/>
                <a:cs typeface="Times New Roman"/>
              </a:rPr>
              <a:t>В проекте представлена совместная работа педагогов, детей, родителей по формированию представления о семье как о людях, которые живут вместе, любят друг друга, заботятся друг о друге. В ходе проекта дети получают  знания о профессиях своих родителей, о родословной своей семьи, семейных традициях.</a:t>
            </a:r>
            <a:br>
              <a:rPr lang="ru-RU" sz="1400" dirty="0">
                <a:latin typeface="Comic Sans MS" panose="030F0702030302020204" pitchFamily="66" charset="0"/>
                <a:ea typeface="Calibri"/>
                <a:cs typeface="Times New Roman"/>
              </a:rPr>
            </a:br>
            <a:endParaRPr lang="ru-RU" sz="1400" dirty="0">
              <a:latin typeface="Comic Sans MS" panose="030F0702030302020204" pitchFamily="66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5534431"/>
              </p:ext>
            </p:extLst>
          </p:nvPr>
        </p:nvGraphicFramePr>
        <p:xfrm>
          <a:off x="107504" y="2060848"/>
          <a:ext cx="8784976" cy="3024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379122679"/>
      </p:ext>
    </p:extLst>
  </p:cSld>
  <p:clrMapOvr>
    <a:masterClrMapping/>
  </p:clrMapOvr>
  <p:transition spd="slow" advTm="7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1A3BA79-6A75-4694-885C-1F1F3E30D1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dgm id="{E1A3BA79-6A75-4694-885C-1F1F3E30D1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45CEDFC-E820-484C-B04F-C7F3495154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>
                                            <p:graphicEl>
                                              <a:dgm id="{C45CEDFC-E820-484C-B04F-C7F3495154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E3290B9-5510-4C73-913C-62BA579C73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>
                                            <p:graphicEl>
                                              <a:dgm id="{6E3290B9-5510-4C73-913C-62BA579C73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73B31D2-7857-444F-96B6-0B5797A4C6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4">
                                            <p:graphicEl>
                                              <a:dgm id="{F73B31D2-7857-444F-96B6-0B5797A4C6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F057110-E734-42B8-B32E-4D4DEE7BED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4">
                                            <p:graphicEl>
                                              <a:dgm id="{EF057110-E734-42B8-B32E-4D4DEE7BED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971600" y="1844824"/>
            <a:ext cx="6923112" cy="604664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glow rad="228600">
              <a:srgbClr val="00B0F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3600" b="1" dirty="0">
                <a:solidFill>
                  <a:srgbClr val="1026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Выполнение проекта: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2636912"/>
            <a:ext cx="8496944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altLang="ru-RU" sz="2400" b="1" u="sng" dirty="0">
                <a:solidFill>
                  <a:srgbClr val="BE028D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I этап -Подготовительный</a:t>
            </a:r>
          </a:p>
          <a:p>
            <a:pPr lvl="0"/>
            <a:r>
              <a:rPr lang="ru-RU" altLang="ru-RU" sz="2000" b="1" dirty="0">
                <a:solidFill>
                  <a:srgbClr val="BE028D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1.</a:t>
            </a:r>
            <a:r>
              <a:rPr lang="ru-RU" altLang="ru-RU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Подбор стихотворений о семье, о членах семьи, русских народных сказок и рассказов.</a:t>
            </a:r>
          </a:p>
          <a:p>
            <a:pPr lvl="0"/>
            <a:r>
              <a:rPr lang="ru-RU" altLang="ru-RU" sz="2000" b="1" dirty="0">
                <a:solidFill>
                  <a:srgbClr val="BE028D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2.</a:t>
            </a:r>
            <a:r>
              <a:rPr lang="ru-RU" altLang="ru-RU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Подбор иллюстративного материала и изготовление дидактических игр по теме «Семья»</a:t>
            </a:r>
          </a:p>
          <a:p>
            <a:pPr lvl="0"/>
            <a:r>
              <a:rPr lang="ru-RU" altLang="ru-RU" sz="2000" b="1" dirty="0">
                <a:solidFill>
                  <a:srgbClr val="BE028D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3.</a:t>
            </a:r>
            <a:r>
              <a:rPr lang="ru-RU" altLang="ru-RU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Подбор атрибутов и изготовление костюмов для с/р «Семья»</a:t>
            </a:r>
            <a:br>
              <a:rPr lang="ru-RU" altLang="ru-RU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</a:br>
            <a:r>
              <a:rPr lang="ru-RU" altLang="ru-RU" sz="2000" b="1" dirty="0">
                <a:solidFill>
                  <a:srgbClr val="BE028D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4.</a:t>
            </a:r>
            <a:r>
              <a:rPr lang="ru-RU" altLang="ru-RU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 Выполнение родителями и детьми творческих домашних заданий.</a:t>
            </a:r>
          </a:p>
          <a:p>
            <a:pPr lvl="0"/>
            <a:r>
              <a:rPr lang="ru-RU" altLang="ru-RU" sz="2000" b="1" dirty="0">
                <a:solidFill>
                  <a:srgbClr val="BE028D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5.</a:t>
            </a:r>
            <a:r>
              <a:rPr lang="ru-RU" altLang="ru-RU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Рассматривание репродукции картин и просмотр мультфильмов на тему «Семья».</a:t>
            </a:r>
          </a:p>
          <a:p>
            <a:pPr lvl="0"/>
            <a:r>
              <a:rPr lang="ru-RU" altLang="ru-RU" sz="2000" b="1" dirty="0">
                <a:solidFill>
                  <a:srgbClr val="BE028D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6.</a:t>
            </a:r>
            <a:r>
              <a:rPr lang="ru-RU" altLang="ru-RU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 Разработка сценария развлечения «23 февраля», «Мини Мисс»</a:t>
            </a:r>
          </a:p>
        </p:txBody>
      </p:sp>
    </p:spTree>
    <p:extLst>
      <p:ext uri="{BB962C8B-B14F-4D97-AF65-F5344CB8AC3E}">
        <p14:creationId xmlns:p14="http://schemas.microsoft.com/office/powerpoint/2010/main" val="3930986598"/>
      </p:ext>
    </p:extLst>
  </p:cSld>
  <p:clrMapOvr>
    <a:masterClrMapping/>
  </p:clrMapOvr>
  <p:transition spd="slow" advTm="7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10"/>
          <p:cNvSpPr>
            <a:spLocks noGrp="1"/>
          </p:cNvSpPr>
          <p:nvPr>
            <p:ph idx="1"/>
          </p:nvPr>
        </p:nvSpPr>
        <p:spPr>
          <a:xfrm>
            <a:off x="971600" y="1844824"/>
            <a:ext cx="6923112" cy="604664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glow rad="228600">
              <a:srgbClr val="00B0F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3600" b="1" dirty="0">
                <a:solidFill>
                  <a:srgbClr val="1026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Выполнение проекта: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2924944"/>
            <a:ext cx="896448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ru-RU" sz="2000" b="1" dirty="0">
                <a:solidFill>
                  <a:srgbClr val="BE028D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1.</a:t>
            </a:r>
            <a:r>
              <a:rPr lang="ru-RU" altLang="ru-RU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 Заучивание стихотворений о семье: маме, папе, сестрах, братьях, бабушке, дедушке. </a:t>
            </a:r>
            <a:br>
              <a:rPr lang="ru-RU" altLang="ru-RU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</a:br>
            <a:r>
              <a:rPr lang="ru-RU" altLang="ru-RU" sz="2000" b="1" dirty="0">
                <a:solidFill>
                  <a:srgbClr val="BE028D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2.</a:t>
            </a:r>
            <a:r>
              <a:rPr lang="ru-RU" altLang="ru-RU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 Творческое рассказывание: «Моя мама лучше всех», «Мой папа лучший друг».</a:t>
            </a:r>
            <a:br>
              <a:rPr lang="ru-RU" altLang="ru-RU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</a:br>
            <a:r>
              <a:rPr lang="ru-RU" altLang="ru-RU" sz="2000" b="1" dirty="0">
                <a:solidFill>
                  <a:srgbClr val="BE028D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3.</a:t>
            </a:r>
            <a:r>
              <a:rPr lang="ru-RU" altLang="ru-RU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 Беседы: «Я и моя семья», </a:t>
            </a:r>
            <a:r>
              <a:rPr lang="ru-RU" altLang="ru-RU" sz="2000" b="1" dirty="0" smtClean="0">
                <a:solidFill>
                  <a:prstClr val="black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«</a:t>
            </a:r>
            <a:r>
              <a:rPr lang="ru-RU" altLang="ru-RU" sz="2000" b="1" dirty="0" err="1" smtClean="0">
                <a:solidFill>
                  <a:prstClr val="black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Семейнные</a:t>
            </a:r>
            <a:r>
              <a:rPr lang="ru-RU" altLang="ru-RU" sz="2000" b="1" dirty="0" smtClean="0">
                <a:solidFill>
                  <a:prstClr val="black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ценности».</a:t>
            </a:r>
            <a:r>
              <a:rPr lang="ru-RU" altLang="ru-RU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/>
            </a:r>
            <a:br>
              <a:rPr lang="ru-RU" altLang="ru-RU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</a:br>
            <a:r>
              <a:rPr lang="ru-RU" altLang="ru-RU" sz="2000" b="1" dirty="0">
                <a:solidFill>
                  <a:srgbClr val="BE028D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4.</a:t>
            </a:r>
            <a:r>
              <a:rPr lang="ru-RU" altLang="ru-RU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 Чтение стихотворений о семье, русских народных сказок, рассказов.</a:t>
            </a:r>
          </a:p>
          <a:p>
            <a:pPr lvl="0"/>
            <a:r>
              <a:rPr lang="ru-RU" altLang="ru-RU" sz="2000" b="1" dirty="0">
                <a:solidFill>
                  <a:srgbClr val="BE028D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5.</a:t>
            </a:r>
            <a:r>
              <a:rPr lang="ru-RU" altLang="ru-RU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НОД «Расскажу о своей семье», «Галстук для папы», «Открытка для мамы»</a:t>
            </a:r>
          </a:p>
          <a:p>
            <a:pPr lvl="0"/>
            <a:r>
              <a:rPr lang="ru-RU" altLang="ru-RU" sz="2000" b="1" dirty="0">
                <a:solidFill>
                  <a:srgbClr val="BE028D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6.</a:t>
            </a:r>
            <a:r>
              <a:rPr lang="ru-RU" altLang="ru-RU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Консультации для родителей «Что такое семья», «Роль отца в воспитании ребенка», «Трудовое воспитание в семье» и др.</a:t>
            </a:r>
          </a:p>
          <a:p>
            <a:pPr lvl="0"/>
            <a:r>
              <a:rPr lang="ru-RU" altLang="ru-RU" sz="2000" b="1" dirty="0">
                <a:solidFill>
                  <a:srgbClr val="BE028D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7. </a:t>
            </a:r>
            <a:r>
              <a:rPr lang="ru-RU" altLang="ru-RU" sz="2000" b="1" dirty="0">
                <a:solidFill>
                  <a:prstClr val="black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С/р «Семья»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571" y="2449488"/>
            <a:ext cx="7779170" cy="106689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06902741"/>
      </p:ext>
    </p:extLst>
  </p:cSld>
  <p:clrMapOvr>
    <a:masterClrMapping/>
  </p:clrMapOvr>
  <p:transition spd="slow" advTm="7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|1.5|2.8|1.3|1.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4|2.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4|2.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.8|2.9|2.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.6|1.5|1.5|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.6|1.5|1.5|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.6|1.5|1.5|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8|2|2.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8|2|2.3|2.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9|1.4|2.3|3.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.9|3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.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2.2|2.2|2.1|1.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2.8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2.9|2.9|7.2|2.9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2.9|2.9|7.2|2.9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2.9|2.9|7.2|2.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9|1.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2.8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2.1|0.8|-4.8|5.5|1.3|2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2.2|2.7|3.4|3|3|4.2|3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1.9|1.6|2.8|2.4|3.5|2|2.8|2.1|3.1|2.2|2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2.9|3|6.2|2.7|5.9|1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.9|2.9|2.8|2.5|2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4.3|4.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4|2.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4|2.8"/>
</p:tagLst>
</file>

<file path=ppt/theme/theme1.xml><?xml version="1.0" encoding="utf-8"?>
<a:theme xmlns:a="http://schemas.openxmlformats.org/drawingml/2006/main" name="Шаблон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1149</TotalTime>
  <Words>1152</Words>
  <Application>Microsoft Office PowerPoint</Application>
  <PresentationFormat>Экран (4:3)</PresentationFormat>
  <Paragraphs>95</Paragraphs>
  <Slides>29</Slides>
  <Notes>0</Notes>
  <HiddenSlides>0</HiddenSlides>
  <MMClips>4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6" baseType="lpstr">
      <vt:lpstr>Arial</vt:lpstr>
      <vt:lpstr>Arial Black</vt:lpstr>
      <vt:lpstr>Calibri</vt:lpstr>
      <vt:lpstr>Comic Sans MS</vt:lpstr>
      <vt:lpstr>Monotype Corsiva</vt:lpstr>
      <vt:lpstr>Times New Roman</vt:lpstr>
      <vt:lpstr>Шаблон 2</vt:lpstr>
      <vt:lpstr>Проект «Моя семья»</vt:lpstr>
      <vt:lpstr>Презентация PowerPoint</vt:lpstr>
      <vt:lpstr> Актуальность проекта </vt:lpstr>
      <vt:lpstr>Презентация PowerPoint</vt:lpstr>
      <vt:lpstr>  Проблема: дети не имеют достаточных знаний о членах своей семьи;  утрата семейной функции передачи детям значимых культурных и жизненных ценностей.</vt:lpstr>
      <vt:lpstr> Ожидаемый результат. Мы предполагаем, что в результате реализации данного проекта все его участники – дети, педагоги, родители – приобретут определенные знания. </vt:lpstr>
      <vt:lpstr>В проекте представлена совместная работа педагогов, детей, родителей по формированию представления о семье как о людях, которые живут вместе, любят друг друга, заботятся друг о друге. В ходе проекта дети получают  знания о профессиях своих родителей, о родословной своей семьи, семейных традициях.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ВНИМАНИЕ!!!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«МОЯ СЕМЬЯ»</dc:title>
  <dc:creator>Админ</dc:creator>
  <cp:lastModifiedBy>Наталья</cp:lastModifiedBy>
  <cp:revision>162</cp:revision>
  <dcterms:created xsi:type="dcterms:W3CDTF">2016-02-23T10:06:27Z</dcterms:created>
  <dcterms:modified xsi:type="dcterms:W3CDTF">2023-03-11T15:56:37Z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6044581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S9.2.0</vt:lpwstr>
  </property>
</Properties>
</file>